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2" r:id="rId2"/>
    <p:sldId id="268" r:id="rId3"/>
    <p:sldId id="270" r:id="rId4"/>
    <p:sldId id="283" r:id="rId5"/>
    <p:sldId id="284" r:id="rId6"/>
    <p:sldId id="285" r:id="rId7"/>
    <p:sldId id="286" r:id="rId8"/>
    <p:sldId id="287" r:id="rId9"/>
    <p:sldId id="295" r:id="rId10"/>
    <p:sldId id="294" r:id="rId11"/>
    <p:sldId id="288" r:id="rId12"/>
    <p:sldId id="289" r:id="rId13"/>
    <p:sldId id="290" r:id="rId14"/>
    <p:sldId id="291" r:id="rId15"/>
    <p:sldId id="292" r:id="rId16"/>
    <p:sldId id="293"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Gupta U" initials="AGU" lastIdx="1" clrIdx="0">
    <p:extLst>
      <p:ext uri="{19B8F6BF-5375-455C-9EA6-DF929625EA0E}">
        <p15:presenceInfo xmlns:p15="http://schemas.microsoft.com/office/powerpoint/2012/main" userId="S-1-5-21-1538607324-3213881460-940295383-1036326" providerId="AD"/>
      </p:ext>
    </p:extLst>
  </p:cmAuthor>
  <p:cmAuthor id="2" name="Abhishek Gupta U" initials="AGU [2]" lastIdx="1" clrIdx="1">
    <p:extLst>
      <p:ext uri="{19B8F6BF-5375-455C-9EA6-DF929625EA0E}">
        <p15:presenceInfo xmlns:p15="http://schemas.microsoft.com/office/powerpoint/2012/main" userId="S::abhishek.gupta.u@ericsson.com::36f91491-5a8b-42db-bf85-f826bfbe7e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0EEF0"/>
    <a:srgbClr val="FEC630"/>
    <a:srgbClr val="5D7373"/>
    <a:srgbClr val="52CBBE"/>
    <a:srgbClr val="EA5C44"/>
    <a:srgbClr val="0D90AF"/>
    <a:srgbClr val="FF5969"/>
    <a:srgbClr val="E945ED"/>
    <a:srgbClr val="00A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B7C3B-4D31-4149-BC19-9365D1232C90}" v="6" dt="2022-12-08T17:58:29.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3792" autoAdjust="0"/>
  </p:normalViewPr>
  <p:slideViewPr>
    <p:cSldViewPr snapToGrid="0">
      <p:cViewPr>
        <p:scale>
          <a:sx n="57" d="100"/>
          <a:sy n="57" d="100"/>
        </p:scale>
        <p:origin x="8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Gupta U" userId="36f91491-5a8b-42db-bf85-f826bfbe7e7d" providerId="ADAL" clId="{41CB7C3B-4D31-4149-BC19-9365D1232C90}"/>
    <pc:docChg chg="custSel modSld">
      <pc:chgData name="Abhishek Gupta U" userId="36f91491-5a8b-42db-bf85-f826bfbe7e7d" providerId="ADAL" clId="{41CB7C3B-4D31-4149-BC19-9365D1232C90}" dt="2022-12-08T18:02:55.048" v="55" actId="14100"/>
      <pc:docMkLst>
        <pc:docMk/>
      </pc:docMkLst>
      <pc:sldChg chg="modTransition">
        <pc:chgData name="Abhishek Gupta U" userId="36f91491-5a8b-42db-bf85-f826bfbe7e7d" providerId="ADAL" clId="{41CB7C3B-4D31-4149-BC19-9365D1232C90}" dt="2022-12-08T17:53:21.226" v="18"/>
        <pc:sldMkLst>
          <pc:docMk/>
          <pc:sldMk cId="2001706127" sldId="268"/>
        </pc:sldMkLst>
      </pc:sldChg>
      <pc:sldChg chg="modTransition">
        <pc:chgData name="Abhishek Gupta U" userId="36f91491-5a8b-42db-bf85-f826bfbe7e7d" providerId="ADAL" clId="{41CB7C3B-4D31-4149-BC19-9365D1232C90}" dt="2022-12-08T17:53:25.334" v="20"/>
        <pc:sldMkLst>
          <pc:docMk/>
          <pc:sldMk cId="2624499212" sldId="270"/>
        </pc:sldMkLst>
      </pc:sldChg>
      <pc:sldChg chg="modSp mod modTransition">
        <pc:chgData name="Abhishek Gupta U" userId="36f91491-5a8b-42db-bf85-f826bfbe7e7d" providerId="ADAL" clId="{41CB7C3B-4D31-4149-BC19-9365D1232C90}" dt="2022-12-08T17:58:32.695" v="23" actId="1076"/>
        <pc:sldMkLst>
          <pc:docMk/>
          <pc:sldMk cId="4150298915" sldId="282"/>
        </pc:sldMkLst>
        <pc:spChg chg="mod">
          <ac:chgData name="Abhishek Gupta U" userId="36f91491-5a8b-42db-bf85-f826bfbe7e7d" providerId="ADAL" clId="{41CB7C3B-4D31-4149-BC19-9365D1232C90}" dt="2022-12-08T17:58:32.695" v="23" actId="1076"/>
          <ac:spMkLst>
            <pc:docMk/>
            <pc:sldMk cId="4150298915" sldId="282"/>
            <ac:spMk id="50" creationId="{9EB0FD16-689C-476C-8309-C7173C257513}"/>
          </ac:spMkLst>
        </pc:spChg>
        <pc:picChg chg="mod">
          <ac:chgData name="Abhishek Gupta U" userId="36f91491-5a8b-42db-bf85-f826bfbe7e7d" providerId="ADAL" clId="{41CB7C3B-4D31-4149-BC19-9365D1232C90}" dt="2022-12-08T17:58:29.646" v="22" actId="1076"/>
          <ac:picMkLst>
            <pc:docMk/>
            <pc:sldMk cId="4150298915" sldId="282"/>
            <ac:picMk id="4100" creationId="{5191951C-C7BC-4788-B3F2-D8D8F2AFF327}"/>
          </ac:picMkLst>
        </pc:picChg>
      </pc:sldChg>
      <pc:sldChg chg="modSp mod">
        <pc:chgData name="Abhishek Gupta U" userId="36f91491-5a8b-42db-bf85-f826bfbe7e7d" providerId="ADAL" clId="{41CB7C3B-4D31-4149-BC19-9365D1232C90}" dt="2022-12-08T18:02:34.908" v="53" actId="14100"/>
        <pc:sldMkLst>
          <pc:docMk/>
          <pc:sldMk cId="3543848921" sldId="284"/>
        </pc:sldMkLst>
        <pc:picChg chg="mod">
          <ac:chgData name="Abhishek Gupta U" userId="36f91491-5a8b-42db-bf85-f826bfbe7e7d" providerId="ADAL" clId="{41CB7C3B-4D31-4149-BC19-9365D1232C90}" dt="2022-12-08T18:02:34.908" v="53" actId="14100"/>
          <ac:picMkLst>
            <pc:docMk/>
            <pc:sldMk cId="3543848921" sldId="284"/>
            <ac:picMk id="2" creationId="{04FDAF65-6726-48D9-BB89-543FB4E8EC9E}"/>
          </ac:picMkLst>
        </pc:picChg>
        <pc:picChg chg="mod">
          <ac:chgData name="Abhishek Gupta U" userId="36f91491-5a8b-42db-bf85-f826bfbe7e7d" providerId="ADAL" clId="{41CB7C3B-4D31-4149-BC19-9365D1232C90}" dt="2022-12-08T18:02:20.103" v="51" actId="1037"/>
          <ac:picMkLst>
            <pc:docMk/>
            <pc:sldMk cId="3543848921" sldId="284"/>
            <ac:picMk id="15" creationId="{6753473A-9D3D-464E-8D3F-916B49BE62CD}"/>
          </ac:picMkLst>
        </pc:picChg>
        <pc:picChg chg="mod">
          <ac:chgData name="Abhishek Gupta U" userId="36f91491-5a8b-42db-bf85-f826bfbe7e7d" providerId="ADAL" clId="{41CB7C3B-4D31-4149-BC19-9365D1232C90}" dt="2022-12-08T18:02:20.103" v="51" actId="1037"/>
          <ac:picMkLst>
            <pc:docMk/>
            <pc:sldMk cId="3543848921" sldId="284"/>
            <ac:picMk id="16" creationId="{716F469B-0517-4EF5-BE27-3302062BAC25}"/>
          </ac:picMkLst>
        </pc:picChg>
        <pc:picChg chg="mod">
          <ac:chgData name="Abhishek Gupta U" userId="36f91491-5a8b-42db-bf85-f826bfbe7e7d" providerId="ADAL" clId="{41CB7C3B-4D31-4149-BC19-9365D1232C90}" dt="2022-12-08T18:02:20.103" v="51" actId="1037"/>
          <ac:picMkLst>
            <pc:docMk/>
            <pc:sldMk cId="3543848921" sldId="284"/>
            <ac:picMk id="19" creationId="{2C52A3B7-6F60-4A44-836F-E4DB766DEA10}"/>
          </ac:picMkLst>
        </pc:picChg>
      </pc:sldChg>
      <pc:sldChg chg="modSp mod">
        <pc:chgData name="Abhishek Gupta U" userId="36f91491-5a8b-42db-bf85-f826bfbe7e7d" providerId="ADAL" clId="{41CB7C3B-4D31-4149-BC19-9365D1232C90}" dt="2022-12-08T18:02:03.701" v="44" actId="1076"/>
        <pc:sldMkLst>
          <pc:docMk/>
          <pc:sldMk cId="812278544" sldId="287"/>
        </pc:sldMkLst>
        <pc:picChg chg="mod">
          <ac:chgData name="Abhishek Gupta U" userId="36f91491-5a8b-42db-bf85-f826bfbe7e7d" providerId="ADAL" clId="{41CB7C3B-4D31-4149-BC19-9365D1232C90}" dt="2022-12-08T18:01:58.199" v="43" actId="14100"/>
          <ac:picMkLst>
            <pc:docMk/>
            <pc:sldMk cId="812278544" sldId="287"/>
            <ac:picMk id="2" creationId="{89216D4A-A240-486A-AEDA-EBC2476393F6}"/>
          </ac:picMkLst>
        </pc:picChg>
        <pc:picChg chg="mod">
          <ac:chgData name="Abhishek Gupta U" userId="36f91491-5a8b-42db-bf85-f826bfbe7e7d" providerId="ADAL" clId="{41CB7C3B-4D31-4149-BC19-9365D1232C90}" dt="2022-12-08T18:02:03.701" v="44" actId="1076"/>
          <ac:picMkLst>
            <pc:docMk/>
            <pc:sldMk cId="812278544" sldId="287"/>
            <ac:picMk id="4" creationId="{9461E8DE-4E3E-43ED-8452-F1FE5D93BB6A}"/>
          </ac:picMkLst>
        </pc:picChg>
        <pc:picChg chg="mod">
          <ac:chgData name="Abhishek Gupta U" userId="36f91491-5a8b-42db-bf85-f826bfbe7e7d" providerId="ADAL" clId="{41CB7C3B-4D31-4149-BC19-9365D1232C90}" dt="2022-12-08T18:02:03.701" v="44" actId="1076"/>
          <ac:picMkLst>
            <pc:docMk/>
            <pc:sldMk cId="812278544" sldId="287"/>
            <ac:picMk id="6" creationId="{6BE1B0CD-50EC-420B-A86C-17FA976CF8CB}"/>
          </ac:picMkLst>
        </pc:picChg>
      </pc:sldChg>
      <pc:sldChg chg="modSp mod">
        <pc:chgData name="Abhishek Gupta U" userId="36f91491-5a8b-42db-bf85-f826bfbe7e7d" providerId="ADAL" clId="{41CB7C3B-4D31-4149-BC19-9365D1232C90}" dt="2022-12-08T17:59:08.683" v="25" actId="14100"/>
        <pc:sldMkLst>
          <pc:docMk/>
          <pc:sldMk cId="261553622" sldId="288"/>
        </pc:sldMkLst>
        <pc:picChg chg="mod">
          <ac:chgData name="Abhishek Gupta U" userId="36f91491-5a8b-42db-bf85-f826bfbe7e7d" providerId="ADAL" clId="{41CB7C3B-4D31-4149-BC19-9365D1232C90}" dt="2022-12-08T17:59:08.683" v="25" actId="14100"/>
          <ac:picMkLst>
            <pc:docMk/>
            <pc:sldMk cId="261553622" sldId="288"/>
            <ac:picMk id="2" creationId="{776F77EB-2228-45C1-9459-CA2FB5047E18}"/>
          </ac:picMkLst>
        </pc:picChg>
        <pc:picChg chg="mod">
          <ac:chgData name="Abhishek Gupta U" userId="36f91491-5a8b-42db-bf85-f826bfbe7e7d" providerId="ADAL" clId="{41CB7C3B-4D31-4149-BC19-9365D1232C90}" dt="2022-12-08T17:46:08.069" v="13" actId="1035"/>
          <ac:picMkLst>
            <pc:docMk/>
            <pc:sldMk cId="261553622" sldId="288"/>
            <ac:picMk id="6" creationId="{70692134-6ED3-4155-8AF3-8EA4E4951E2B}"/>
          </ac:picMkLst>
        </pc:picChg>
      </pc:sldChg>
      <pc:sldChg chg="modSp mod">
        <pc:chgData name="Abhishek Gupta U" userId="36f91491-5a8b-42db-bf85-f826bfbe7e7d" providerId="ADAL" clId="{41CB7C3B-4D31-4149-BC19-9365D1232C90}" dt="2022-12-08T17:59:29.760" v="28" actId="14100"/>
        <pc:sldMkLst>
          <pc:docMk/>
          <pc:sldMk cId="3470459799" sldId="290"/>
        </pc:sldMkLst>
        <pc:picChg chg="mod">
          <ac:chgData name="Abhishek Gupta U" userId="36f91491-5a8b-42db-bf85-f826bfbe7e7d" providerId="ADAL" clId="{41CB7C3B-4D31-4149-BC19-9365D1232C90}" dt="2022-12-08T17:59:29.760" v="28" actId="14100"/>
          <ac:picMkLst>
            <pc:docMk/>
            <pc:sldMk cId="3470459799" sldId="290"/>
            <ac:picMk id="2" creationId="{A517454B-FCDD-4A8C-A6EF-D594295D2C1A}"/>
          </ac:picMkLst>
        </pc:picChg>
      </pc:sldChg>
      <pc:sldChg chg="modSp mod">
        <pc:chgData name="Abhishek Gupta U" userId="36f91491-5a8b-42db-bf85-f826bfbe7e7d" providerId="ADAL" clId="{41CB7C3B-4D31-4149-BC19-9365D1232C90}" dt="2022-12-08T17:59:52.161" v="32" actId="14100"/>
        <pc:sldMkLst>
          <pc:docMk/>
          <pc:sldMk cId="3790500849" sldId="291"/>
        </pc:sldMkLst>
        <pc:spChg chg="mod">
          <ac:chgData name="Abhishek Gupta U" userId="36f91491-5a8b-42db-bf85-f826bfbe7e7d" providerId="ADAL" clId="{41CB7C3B-4D31-4149-BC19-9365D1232C90}" dt="2022-12-08T17:59:36.559" v="29" actId="14100"/>
          <ac:spMkLst>
            <pc:docMk/>
            <pc:sldMk cId="3790500849" sldId="291"/>
            <ac:spMk id="8" creationId="{27FEDC68-FA2E-4992-8C59-396CFE00F5C6}"/>
          </ac:spMkLst>
        </pc:spChg>
        <pc:picChg chg="mod">
          <ac:chgData name="Abhishek Gupta U" userId="36f91491-5a8b-42db-bf85-f826bfbe7e7d" providerId="ADAL" clId="{41CB7C3B-4D31-4149-BC19-9365D1232C90}" dt="2022-12-08T17:59:52.161" v="32" actId="14100"/>
          <ac:picMkLst>
            <pc:docMk/>
            <pc:sldMk cId="3790500849" sldId="291"/>
            <ac:picMk id="2" creationId="{A5444DD3-981A-4567-B53F-B4928A1BDFB1}"/>
          </ac:picMkLst>
        </pc:picChg>
      </pc:sldChg>
      <pc:sldChg chg="delSp modSp mod delAnim">
        <pc:chgData name="Abhishek Gupta U" userId="36f91491-5a8b-42db-bf85-f826bfbe7e7d" providerId="ADAL" clId="{41CB7C3B-4D31-4149-BC19-9365D1232C90}" dt="2022-12-08T18:00:37.453" v="36" actId="14100"/>
        <pc:sldMkLst>
          <pc:docMk/>
          <pc:sldMk cId="1118245828" sldId="292"/>
        </pc:sldMkLst>
        <pc:picChg chg="mod">
          <ac:chgData name="Abhishek Gupta U" userId="36f91491-5a8b-42db-bf85-f826bfbe7e7d" providerId="ADAL" clId="{41CB7C3B-4D31-4149-BC19-9365D1232C90}" dt="2022-12-08T18:00:37.453" v="36" actId="14100"/>
          <ac:picMkLst>
            <pc:docMk/>
            <pc:sldMk cId="1118245828" sldId="292"/>
            <ac:picMk id="2" creationId="{831AC595-EB00-4881-A45F-228682816CD0}"/>
          </ac:picMkLst>
        </pc:picChg>
        <pc:picChg chg="del">
          <ac:chgData name="Abhishek Gupta U" userId="36f91491-5a8b-42db-bf85-f826bfbe7e7d" providerId="ADAL" clId="{41CB7C3B-4D31-4149-BC19-9365D1232C90}" dt="2022-12-08T17:42:35.461" v="5" actId="478"/>
          <ac:picMkLst>
            <pc:docMk/>
            <pc:sldMk cId="1118245828" sldId="292"/>
            <ac:picMk id="75" creationId="{3F291A12-F3AA-4083-96BF-F692A0B6CF26}"/>
          </ac:picMkLst>
        </pc:picChg>
      </pc:sldChg>
      <pc:sldChg chg="modSp mod">
        <pc:chgData name="Abhishek Gupta U" userId="36f91491-5a8b-42db-bf85-f826bfbe7e7d" providerId="ADAL" clId="{41CB7C3B-4D31-4149-BC19-9365D1232C90}" dt="2022-12-08T18:02:55.048" v="55" actId="14100"/>
        <pc:sldMkLst>
          <pc:docMk/>
          <pc:sldMk cId="99452155" sldId="293"/>
        </pc:sldMkLst>
        <pc:picChg chg="mod">
          <ac:chgData name="Abhishek Gupta U" userId="36f91491-5a8b-42db-bf85-f826bfbe7e7d" providerId="ADAL" clId="{41CB7C3B-4D31-4149-BC19-9365D1232C90}" dt="2022-12-08T18:02:55.048" v="55" actId="14100"/>
          <ac:picMkLst>
            <pc:docMk/>
            <pc:sldMk cId="99452155" sldId="293"/>
            <ac:picMk id="2" creationId="{831AC595-EB00-4881-A45F-228682816CD0}"/>
          </ac:picMkLst>
        </pc:picChg>
      </pc:sldChg>
      <pc:sldChg chg="modSp mod">
        <pc:chgData name="Abhishek Gupta U" userId="36f91491-5a8b-42db-bf85-f826bfbe7e7d" providerId="ADAL" clId="{41CB7C3B-4D31-4149-BC19-9365D1232C90}" dt="2022-12-08T18:01:00.141" v="37" actId="1076"/>
        <pc:sldMkLst>
          <pc:docMk/>
          <pc:sldMk cId="1703592284" sldId="294"/>
        </pc:sldMkLst>
        <pc:picChg chg="mod">
          <ac:chgData name="Abhishek Gupta U" userId="36f91491-5a8b-42db-bf85-f826bfbe7e7d" providerId="ADAL" clId="{41CB7C3B-4D31-4149-BC19-9365D1232C90}" dt="2022-12-08T18:01:00.141" v="37" actId="1076"/>
          <ac:picMkLst>
            <pc:docMk/>
            <pc:sldMk cId="1703592284" sldId="294"/>
            <ac:picMk id="4" creationId="{4C873C73-0944-4C69-9BF3-461D72CC87D9}"/>
          </ac:picMkLst>
        </pc:picChg>
        <pc:picChg chg="mod">
          <ac:chgData name="Abhishek Gupta U" userId="36f91491-5a8b-42db-bf85-f826bfbe7e7d" providerId="ADAL" clId="{41CB7C3B-4D31-4149-BC19-9365D1232C90}" dt="2022-12-08T18:01:00.141" v="37" actId="1076"/>
          <ac:picMkLst>
            <pc:docMk/>
            <pc:sldMk cId="1703592284" sldId="294"/>
            <ac:picMk id="6" creationId="{E62552D1-E3A1-4066-A3FD-A245D3DDEF22}"/>
          </ac:picMkLst>
        </pc:picChg>
      </pc:sldChg>
      <pc:sldChg chg="modSp mod">
        <pc:chgData name="Abhishek Gupta U" userId="36f91491-5a8b-42db-bf85-f826bfbe7e7d" providerId="ADAL" clId="{41CB7C3B-4D31-4149-BC19-9365D1232C90}" dt="2022-12-08T18:01:32.138" v="41" actId="14100"/>
        <pc:sldMkLst>
          <pc:docMk/>
          <pc:sldMk cId="3555780213" sldId="295"/>
        </pc:sldMkLst>
        <pc:spChg chg="mod">
          <ac:chgData name="Abhishek Gupta U" userId="36f91491-5a8b-42db-bf85-f826bfbe7e7d" providerId="ADAL" clId="{41CB7C3B-4D31-4149-BC19-9365D1232C90}" dt="2022-12-08T13:00:06.218" v="4" actId="20577"/>
          <ac:spMkLst>
            <pc:docMk/>
            <pc:sldMk cId="3555780213" sldId="295"/>
            <ac:spMk id="12" creationId="{52063F00-1972-459F-8634-46ACC10D9F00}"/>
          </ac:spMkLst>
        </pc:spChg>
        <pc:picChg chg="mod">
          <ac:chgData name="Abhishek Gupta U" userId="36f91491-5a8b-42db-bf85-f826bfbe7e7d" providerId="ADAL" clId="{41CB7C3B-4D31-4149-BC19-9365D1232C90}" dt="2022-12-08T18:01:32.138" v="41" actId="14100"/>
          <ac:picMkLst>
            <pc:docMk/>
            <pc:sldMk cId="3555780213" sldId="295"/>
            <ac:picMk id="2" creationId="{89216D4A-A240-486A-AEDA-EBC2476393F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F5F40-F45E-44C1-9E6E-B2C7F2AA41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01B8F25-C386-4F4E-8EE9-AFCE628773F8}">
      <dgm:prSet custT="1"/>
      <dgm:spPr/>
      <dgm:t>
        <a:bodyPr/>
        <a:lstStyle/>
        <a:p>
          <a:pPr>
            <a:lnSpc>
              <a:spcPct val="100000"/>
            </a:lnSpc>
          </a:pPr>
          <a:r>
            <a:rPr lang="en-US" sz="1800" b="0" i="0" dirty="0">
              <a:solidFill>
                <a:schemeClr val="tx1"/>
              </a:solidFill>
              <a:effectLst/>
              <a:latin typeface="Times New Roman" panose="02020603050405020304" pitchFamily="18" charset="0"/>
              <a:cs typeface="Times New Roman" panose="02020603050405020304" pitchFamily="18" charset="0"/>
            </a:rPr>
            <a:t>For this project, I used Time Series Forecasting to predict UE_DL_Throughput in Mbps</a:t>
          </a:r>
          <a:endParaRPr lang="en-US" sz="1800" dirty="0">
            <a:solidFill>
              <a:schemeClr val="tx1"/>
            </a:solidFill>
            <a:latin typeface="Times New Roman" panose="02020603050405020304" pitchFamily="18" charset="0"/>
            <a:cs typeface="Times New Roman" panose="02020603050405020304" pitchFamily="18" charset="0"/>
          </a:endParaRPr>
        </a:p>
      </dgm:t>
    </dgm:pt>
    <dgm:pt modelId="{67FBAB44-0958-4B7A-9896-B15C9E91044A}" type="parTrans" cxnId="{02DE637B-F6AE-4F17-A7A0-91F6F2639A62}">
      <dgm:prSet/>
      <dgm:spPr/>
      <dgm:t>
        <a:bodyPr/>
        <a:lstStyle/>
        <a:p>
          <a:endParaRPr lang="en-US"/>
        </a:p>
      </dgm:t>
    </dgm:pt>
    <dgm:pt modelId="{2D9335FC-4461-4E63-8321-CF3A70706DFC}" type="sibTrans" cxnId="{02DE637B-F6AE-4F17-A7A0-91F6F2639A62}">
      <dgm:prSet/>
      <dgm:spPr/>
      <dgm:t>
        <a:bodyPr/>
        <a:lstStyle/>
        <a:p>
          <a:endParaRPr lang="en-US"/>
        </a:p>
      </dgm:t>
    </dgm:pt>
    <dgm:pt modelId="{6C6B2215-1213-445D-BC0C-CB926E5CECA6}">
      <dgm:prSet/>
      <dgm:spPr/>
      <dgm:t>
        <a:bodyPr/>
        <a:lstStyle/>
        <a:p>
          <a:pPr>
            <a:lnSpc>
              <a:spcPct val="100000"/>
            </a:lnSpc>
          </a:pPr>
          <a:r>
            <a:rPr lang="en-US" b="0" i="0" dirty="0">
              <a:solidFill>
                <a:schemeClr val="tx1"/>
              </a:solidFill>
              <a:effectLst/>
              <a:latin typeface="Times New Roman" panose="02020603050405020304" pitchFamily="18" charset="0"/>
              <a:cs typeface="Times New Roman" panose="02020603050405020304" pitchFamily="18" charset="0"/>
            </a:rPr>
            <a:t>I used ARIMA , XGBoost and LSTM models to predict the Downlink UE Throughput and compared the performance</a:t>
          </a:r>
          <a:r>
            <a:rPr lang="en-US" b="0" i="0" dirty="0">
              <a:solidFill>
                <a:schemeClr val="tx1"/>
              </a:solidFill>
              <a:effectLst/>
              <a:latin typeface="-apple-system"/>
            </a:rPr>
            <a:t>.</a:t>
          </a:r>
          <a:endParaRPr lang="en-US" dirty="0">
            <a:solidFill>
              <a:schemeClr val="tx1"/>
            </a:solidFill>
          </a:endParaRPr>
        </a:p>
      </dgm:t>
    </dgm:pt>
    <dgm:pt modelId="{EBE54FF9-C0A7-4548-8ADB-E023E642AC4F}" type="parTrans" cxnId="{C52F8359-58B4-4076-99BB-70A1995C1BF5}">
      <dgm:prSet/>
      <dgm:spPr/>
      <dgm:t>
        <a:bodyPr/>
        <a:lstStyle/>
        <a:p>
          <a:endParaRPr lang="en-US"/>
        </a:p>
      </dgm:t>
    </dgm:pt>
    <dgm:pt modelId="{9A9A81A2-F560-454D-9D6D-CB31D6ACF03D}" type="sibTrans" cxnId="{C52F8359-58B4-4076-99BB-70A1995C1BF5}">
      <dgm:prSet/>
      <dgm:spPr/>
      <dgm:t>
        <a:bodyPr/>
        <a:lstStyle/>
        <a:p>
          <a:endParaRPr lang="en-US"/>
        </a:p>
      </dgm:t>
    </dgm:pt>
    <dgm:pt modelId="{7FEFB266-B868-44CD-BE87-4A3615632562}">
      <dgm:prSet/>
      <dgm:spPr/>
      <dgm:t>
        <a:bodyPr/>
        <a:lstStyle/>
        <a:p>
          <a:pPr>
            <a:lnSpc>
              <a:spcPct val="100000"/>
            </a:lnSpc>
          </a:pPr>
          <a:r>
            <a:rPr lang="en-US" b="0" i="0" dirty="0">
              <a:solidFill>
                <a:schemeClr val="tx1"/>
              </a:solidFill>
              <a:effectLst/>
              <a:latin typeface="Times New Roman" panose="02020603050405020304" pitchFamily="18" charset="0"/>
              <a:cs typeface="Times New Roman" panose="02020603050405020304" pitchFamily="18" charset="0"/>
            </a:rPr>
            <a:t>For ARIMA, I used ARIMA(2,1,0) and ARIMA(5,1,0). RMSE observed was 0.317 and 0.287, respectively. </a:t>
          </a:r>
          <a:endParaRPr lang="en-US" dirty="0">
            <a:solidFill>
              <a:schemeClr val="tx1"/>
            </a:solidFill>
            <a:latin typeface="Times New Roman" panose="02020603050405020304" pitchFamily="18" charset="0"/>
            <a:cs typeface="Times New Roman" panose="02020603050405020304" pitchFamily="18" charset="0"/>
          </a:endParaRPr>
        </a:p>
      </dgm:t>
    </dgm:pt>
    <dgm:pt modelId="{95FCB8FB-9211-4007-B37C-F808AC655214}" type="parTrans" cxnId="{0A5C4250-A002-446E-B178-F60B68EAF2F1}">
      <dgm:prSet/>
      <dgm:spPr/>
      <dgm:t>
        <a:bodyPr/>
        <a:lstStyle/>
        <a:p>
          <a:endParaRPr lang="en-US"/>
        </a:p>
      </dgm:t>
    </dgm:pt>
    <dgm:pt modelId="{A609E410-06E8-41AA-8299-589E06AE268C}" type="sibTrans" cxnId="{0A5C4250-A002-446E-B178-F60B68EAF2F1}">
      <dgm:prSet/>
      <dgm:spPr/>
      <dgm:t>
        <a:bodyPr/>
        <a:lstStyle/>
        <a:p>
          <a:endParaRPr lang="en-US"/>
        </a:p>
      </dgm:t>
    </dgm:pt>
    <dgm:pt modelId="{2BF6C6B2-9F03-468B-90B4-32036349D1D4}">
      <dgm:prSet custT="1"/>
      <dgm:spPr/>
      <dgm:t>
        <a:bodyPr/>
        <a:lstStyle/>
        <a:p>
          <a:pPr>
            <a:lnSpc>
              <a:spcPct val="100000"/>
            </a:lnSpc>
          </a:pPr>
          <a:r>
            <a:rPr lang="en-US" sz="1600" b="0" i="0" dirty="0">
              <a:solidFill>
                <a:schemeClr val="tx1"/>
              </a:solidFill>
              <a:effectLst/>
              <a:latin typeface="Times New Roman" panose="02020603050405020304" pitchFamily="18" charset="0"/>
              <a:cs typeface="Times New Roman" panose="02020603050405020304" pitchFamily="18" charset="0"/>
            </a:rPr>
            <a:t>RMSE obtained from XGBoost was 0.224 which was better than ARIMA models.</a:t>
          </a:r>
        </a:p>
        <a:p>
          <a:pPr>
            <a:lnSpc>
              <a:spcPct val="100000"/>
            </a:lnSpc>
          </a:pPr>
          <a:r>
            <a:rPr lang="en-US" sz="1600" b="0" i="0" dirty="0">
              <a:solidFill>
                <a:schemeClr val="tx1"/>
              </a:solidFill>
              <a:effectLst/>
              <a:latin typeface="Times New Roman" panose="02020603050405020304" pitchFamily="18" charset="0"/>
              <a:cs typeface="Times New Roman" panose="02020603050405020304" pitchFamily="18" charset="0"/>
            </a:rPr>
            <a:t>With LSTM, the RMSE seen was 0.263, worse than XGBoost but better than ARIMA models</a:t>
          </a:r>
          <a:endParaRPr lang="en-US" sz="1600" dirty="0">
            <a:solidFill>
              <a:schemeClr val="tx1"/>
            </a:solidFill>
            <a:latin typeface="Times New Roman" panose="02020603050405020304" pitchFamily="18" charset="0"/>
            <a:cs typeface="Times New Roman" panose="02020603050405020304" pitchFamily="18" charset="0"/>
          </a:endParaRPr>
        </a:p>
      </dgm:t>
    </dgm:pt>
    <dgm:pt modelId="{A9DED8B7-CCE8-4DA6-80DE-87C75357B1C3}" type="parTrans" cxnId="{2A212E33-C191-4D28-90B2-71297C2180D0}">
      <dgm:prSet/>
      <dgm:spPr/>
      <dgm:t>
        <a:bodyPr/>
        <a:lstStyle/>
        <a:p>
          <a:endParaRPr lang="en-US"/>
        </a:p>
      </dgm:t>
    </dgm:pt>
    <dgm:pt modelId="{172645EC-F2BD-46F4-BF0F-1FABA1201A07}" type="sibTrans" cxnId="{2A212E33-C191-4D28-90B2-71297C2180D0}">
      <dgm:prSet/>
      <dgm:spPr/>
      <dgm:t>
        <a:bodyPr/>
        <a:lstStyle/>
        <a:p>
          <a:endParaRPr lang="en-US"/>
        </a:p>
      </dgm:t>
    </dgm:pt>
    <dgm:pt modelId="{08061612-705D-4C25-95D9-41A984D75286}">
      <dgm:prSet/>
      <dgm:spPr/>
      <dgm:t>
        <a:bodyPr/>
        <a:lstStyle/>
        <a:p>
          <a:pPr>
            <a:lnSpc>
              <a:spcPct val="100000"/>
            </a:lnSpc>
          </a:pPr>
          <a:r>
            <a:rPr lang="en-US" b="0" i="0" dirty="0">
              <a:solidFill>
                <a:schemeClr val="tx1"/>
              </a:solidFill>
              <a:effectLst/>
              <a:latin typeface="Times New Roman" panose="02020603050405020304" pitchFamily="18" charset="0"/>
              <a:cs typeface="Times New Roman" panose="02020603050405020304" pitchFamily="18" charset="0"/>
            </a:rPr>
            <a:t>In terms of model performance, XGBoost showed the best result followed by LSTM</a:t>
          </a:r>
          <a:r>
            <a:rPr lang="en-US" b="0" i="0" dirty="0">
              <a:solidFill>
                <a:schemeClr val="bg1"/>
              </a:solidFill>
              <a:effectLst/>
              <a:latin typeface="-apple-system"/>
            </a:rPr>
            <a:t>.</a:t>
          </a:r>
          <a:endParaRPr lang="en-US" dirty="0"/>
        </a:p>
      </dgm:t>
    </dgm:pt>
    <dgm:pt modelId="{73105EFA-969D-4DEC-91C7-93D5ECC19368}" type="parTrans" cxnId="{346E9A68-C3FE-4E94-8012-8034F6555E04}">
      <dgm:prSet/>
      <dgm:spPr/>
      <dgm:t>
        <a:bodyPr/>
        <a:lstStyle/>
        <a:p>
          <a:endParaRPr lang="en-US"/>
        </a:p>
      </dgm:t>
    </dgm:pt>
    <dgm:pt modelId="{8AD1AEBD-4372-479D-B943-C68ABCEEFAA1}" type="sibTrans" cxnId="{346E9A68-C3FE-4E94-8012-8034F6555E04}">
      <dgm:prSet/>
      <dgm:spPr/>
      <dgm:t>
        <a:bodyPr/>
        <a:lstStyle/>
        <a:p>
          <a:endParaRPr lang="en-US"/>
        </a:p>
      </dgm:t>
    </dgm:pt>
    <dgm:pt modelId="{E5EF8C1C-16B6-4F49-A22E-EDB659EA75B2}">
      <dgm:prSet custT="1"/>
      <dgm:spPr/>
      <dgm:t>
        <a:bodyPr/>
        <a:lstStyle/>
        <a:p>
          <a:pPr>
            <a:lnSpc>
              <a:spcPct val="100000"/>
            </a:lnSpc>
          </a:pPr>
          <a:r>
            <a:rPr lang="en-US" sz="1800" b="0" i="0" dirty="0">
              <a:solidFill>
                <a:schemeClr val="tx1"/>
              </a:solidFill>
              <a:effectLst/>
              <a:latin typeface="Times New Roman" panose="02020603050405020304" pitchFamily="18" charset="0"/>
              <a:cs typeface="Times New Roman" panose="02020603050405020304" pitchFamily="18" charset="0"/>
            </a:rPr>
            <a:t>For Future work, impact of other KPIs will be considered to predict throughput. Performance can be compared with univariate analysis.</a:t>
          </a:r>
          <a:endParaRPr lang="en-US" sz="1800" dirty="0">
            <a:solidFill>
              <a:schemeClr val="tx1"/>
            </a:solidFill>
            <a:latin typeface="Times New Roman" panose="02020603050405020304" pitchFamily="18" charset="0"/>
            <a:cs typeface="Times New Roman" panose="02020603050405020304" pitchFamily="18" charset="0"/>
          </a:endParaRPr>
        </a:p>
      </dgm:t>
    </dgm:pt>
    <dgm:pt modelId="{12125FD2-EA4C-4794-AD7E-68C9A0D58B64}" type="parTrans" cxnId="{5A4CD9F4-9BC6-4F50-A2FB-A3E8F0C61665}">
      <dgm:prSet/>
      <dgm:spPr/>
      <dgm:t>
        <a:bodyPr/>
        <a:lstStyle/>
        <a:p>
          <a:endParaRPr lang="en-US"/>
        </a:p>
      </dgm:t>
    </dgm:pt>
    <dgm:pt modelId="{6D11BDF4-DCF1-4752-A753-22E21D94E0D9}" type="sibTrans" cxnId="{5A4CD9F4-9BC6-4F50-A2FB-A3E8F0C61665}">
      <dgm:prSet/>
      <dgm:spPr/>
      <dgm:t>
        <a:bodyPr/>
        <a:lstStyle/>
        <a:p>
          <a:endParaRPr lang="en-US"/>
        </a:p>
      </dgm:t>
    </dgm:pt>
    <dgm:pt modelId="{226ACFA4-AB9C-4F88-9813-C48C12A6FCF6}" type="pres">
      <dgm:prSet presAssocID="{FF3F5F40-F45E-44C1-9E6E-B2C7F2AA4161}" presName="root" presStyleCnt="0">
        <dgm:presLayoutVars>
          <dgm:dir/>
          <dgm:resizeHandles val="exact"/>
        </dgm:presLayoutVars>
      </dgm:prSet>
      <dgm:spPr/>
    </dgm:pt>
    <dgm:pt modelId="{3ED5C81F-F294-4242-A51F-1BD6A25AED10}" type="pres">
      <dgm:prSet presAssocID="{F01B8F25-C386-4F4E-8EE9-AFCE628773F8}" presName="compNode" presStyleCnt="0"/>
      <dgm:spPr/>
    </dgm:pt>
    <dgm:pt modelId="{940B8686-BC0F-4FDC-A51B-2BC0A50408BD}" type="pres">
      <dgm:prSet presAssocID="{F01B8F25-C386-4F4E-8EE9-AFCE628773F8}" presName="bgRect" presStyleLbl="bgShp" presStyleIdx="0" presStyleCnt="6" custLinFactNeighborY="-6571"/>
      <dgm:spPr/>
    </dgm:pt>
    <dgm:pt modelId="{75185365-1C81-4460-B6D3-753983ED9DC9}" type="pres">
      <dgm:prSet presAssocID="{F01B8F25-C386-4F4E-8EE9-AFCE628773F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esearch"/>
        </a:ext>
      </dgm:extLst>
    </dgm:pt>
    <dgm:pt modelId="{49BAB565-D6CD-433C-BA24-46C16C3065AB}" type="pres">
      <dgm:prSet presAssocID="{F01B8F25-C386-4F4E-8EE9-AFCE628773F8}" presName="spaceRect" presStyleCnt="0"/>
      <dgm:spPr/>
    </dgm:pt>
    <dgm:pt modelId="{F033123D-8BBD-4B7B-8148-3A95BA4707C8}" type="pres">
      <dgm:prSet presAssocID="{F01B8F25-C386-4F4E-8EE9-AFCE628773F8}" presName="parTx" presStyleLbl="revTx" presStyleIdx="0" presStyleCnt="6">
        <dgm:presLayoutVars>
          <dgm:chMax val="0"/>
          <dgm:chPref val="0"/>
        </dgm:presLayoutVars>
      </dgm:prSet>
      <dgm:spPr/>
    </dgm:pt>
    <dgm:pt modelId="{6ECB6680-1460-4FC5-BCBE-614AE65FFDDD}" type="pres">
      <dgm:prSet presAssocID="{2D9335FC-4461-4E63-8321-CF3A70706DFC}" presName="sibTrans" presStyleCnt="0"/>
      <dgm:spPr/>
    </dgm:pt>
    <dgm:pt modelId="{7E28E30C-ECDA-4A20-B0C3-9B94629772FF}" type="pres">
      <dgm:prSet presAssocID="{6C6B2215-1213-445D-BC0C-CB926E5CECA6}" presName="compNode" presStyleCnt="0"/>
      <dgm:spPr/>
    </dgm:pt>
    <dgm:pt modelId="{0FA82DC4-2402-495F-B988-8E1484E2D2A5}" type="pres">
      <dgm:prSet presAssocID="{6C6B2215-1213-445D-BC0C-CB926E5CECA6}" presName="bgRect" presStyleLbl="bgShp" presStyleIdx="1" presStyleCnt="6" custLinFactNeighborY="1567"/>
      <dgm:spPr/>
    </dgm:pt>
    <dgm:pt modelId="{31519E1C-0E90-4E5C-8364-99A578592953}" type="pres">
      <dgm:prSet presAssocID="{6C6B2215-1213-445D-BC0C-CB926E5CEC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64678895-18A1-4F3F-BA4E-AD6C9D7A06DE}" type="pres">
      <dgm:prSet presAssocID="{6C6B2215-1213-445D-BC0C-CB926E5CECA6}" presName="spaceRect" presStyleCnt="0"/>
      <dgm:spPr/>
    </dgm:pt>
    <dgm:pt modelId="{07BCFE8C-7266-426F-A7F3-B8E37066BF7D}" type="pres">
      <dgm:prSet presAssocID="{6C6B2215-1213-445D-BC0C-CB926E5CECA6}" presName="parTx" presStyleLbl="revTx" presStyleIdx="1" presStyleCnt="6">
        <dgm:presLayoutVars>
          <dgm:chMax val="0"/>
          <dgm:chPref val="0"/>
        </dgm:presLayoutVars>
      </dgm:prSet>
      <dgm:spPr/>
    </dgm:pt>
    <dgm:pt modelId="{308587A3-86CE-49F0-87E1-8EE9EB63A9CB}" type="pres">
      <dgm:prSet presAssocID="{9A9A81A2-F560-454D-9D6D-CB31D6ACF03D}" presName="sibTrans" presStyleCnt="0"/>
      <dgm:spPr/>
    </dgm:pt>
    <dgm:pt modelId="{7DBBFE99-51CB-49B3-814B-3CE496A54B51}" type="pres">
      <dgm:prSet presAssocID="{7FEFB266-B868-44CD-BE87-4A3615632562}" presName="compNode" presStyleCnt="0"/>
      <dgm:spPr/>
    </dgm:pt>
    <dgm:pt modelId="{FEB2C7CC-5456-4C96-95B1-70662BE948E4}" type="pres">
      <dgm:prSet presAssocID="{7FEFB266-B868-44CD-BE87-4A3615632562}" presName="bgRect" presStyleLbl="bgShp" presStyleIdx="2" presStyleCnt="6"/>
      <dgm:spPr/>
    </dgm:pt>
    <dgm:pt modelId="{E3790CAE-274A-47A6-AFBE-FBC930206414}" type="pres">
      <dgm:prSet presAssocID="{7FEFB266-B868-44CD-BE87-4A361563256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3062E16D-2EF9-40F2-A69C-7EFF4A5A5DEE}" type="pres">
      <dgm:prSet presAssocID="{7FEFB266-B868-44CD-BE87-4A3615632562}" presName="spaceRect" presStyleCnt="0"/>
      <dgm:spPr/>
    </dgm:pt>
    <dgm:pt modelId="{8EC85CD4-1AA9-4329-871B-455829131E85}" type="pres">
      <dgm:prSet presAssocID="{7FEFB266-B868-44CD-BE87-4A3615632562}" presName="parTx" presStyleLbl="revTx" presStyleIdx="2" presStyleCnt="6">
        <dgm:presLayoutVars>
          <dgm:chMax val="0"/>
          <dgm:chPref val="0"/>
        </dgm:presLayoutVars>
      </dgm:prSet>
      <dgm:spPr/>
    </dgm:pt>
    <dgm:pt modelId="{0325D1C1-8E4C-4CC8-B1C2-FAF7815CB66E}" type="pres">
      <dgm:prSet presAssocID="{A609E410-06E8-41AA-8299-589E06AE268C}" presName="sibTrans" presStyleCnt="0"/>
      <dgm:spPr/>
    </dgm:pt>
    <dgm:pt modelId="{8FC6145C-16D9-45D2-95CC-3E9C3D59A267}" type="pres">
      <dgm:prSet presAssocID="{2BF6C6B2-9F03-468B-90B4-32036349D1D4}" presName="compNode" presStyleCnt="0"/>
      <dgm:spPr/>
    </dgm:pt>
    <dgm:pt modelId="{727D1D7E-20C8-4DF8-ACE2-29C7B9A98D84}" type="pres">
      <dgm:prSet presAssocID="{2BF6C6B2-9F03-468B-90B4-32036349D1D4}" presName="bgRect" presStyleLbl="bgShp" presStyleIdx="3" presStyleCnt="6" custLinFactNeighborX="1050"/>
      <dgm:spPr/>
    </dgm:pt>
    <dgm:pt modelId="{8374F7C6-F972-4C33-B01F-C6AB48226DF5}" type="pres">
      <dgm:prSet presAssocID="{2BF6C6B2-9F03-468B-90B4-32036349D1D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B24DF049-A946-4B50-8665-7FFE68DE45A9}" type="pres">
      <dgm:prSet presAssocID="{2BF6C6B2-9F03-468B-90B4-32036349D1D4}" presName="spaceRect" presStyleCnt="0"/>
      <dgm:spPr/>
    </dgm:pt>
    <dgm:pt modelId="{D35DD5DF-4EFA-473B-AE66-0EE78CD964CE}" type="pres">
      <dgm:prSet presAssocID="{2BF6C6B2-9F03-468B-90B4-32036349D1D4}" presName="parTx" presStyleLbl="revTx" presStyleIdx="3" presStyleCnt="6" custScaleX="100000" custScaleY="109080" custLinFactNeighborX="-1474" custLinFactNeighborY="9129">
        <dgm:presLayoutVars>
          <dgm:chMax val="0"/>
          <dgm:chPref val="0"/>
        </dgm:presLayoutVars>
      </dgm:prSet>
      <dgm:spPr/>
    </dgm:pt>
    <dgm:pt modelId="{58D2EBD3-EA9E-441E-95AB-D8C2DD44A593}" type="pres">
      <dgm:prSet presAssocID="{172645EC-F2BD-46F4-BF0F-1FABA1201A07}" presName="sibTrans" presStyleCnt="0"/>
      <dgm:spPr/>
    </dgm:pt>
    <dgm:pt modelId="{9FFAA319-A4EB-4A2B-A3B7-157056710104}" type="pres">
      <dgm:prSet presAssocID="{08061612-705D-4C25-95D9-41A984D75286}" presName="compNode" presStyleCnt="0"/>
      <dgm:spPr/>
    </dgm:pt>
    <dgm:pt modelId="{5FF778BF-D8B3-4917-BAB5-98BCE982ECEC}" type="pres">
      <dgm:prSet presAssocID="{08061612-705D-4C25-95D9-41A984D75286}" presName="bgRect" presStyleLbl="bgShp" presStyleIdx="4" presStyleCnt="6"/>
      <dgm:spPr/>
    </dgm:pt>
    <dgm:pt modelId="{63B7D9B6-0629-4E09-AEB5-582E15E37F25}" type="pres">
      <dgm:prSet presAssocID="{08061612-705D-4C25-95D9-41A984D752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1F3A45BC-F266-4BD3-871B-E2CBED2D9142}" type="pres">
      <dgm:prSet presAssocID="{08061612-705D-4C25-95D9-41A984D75286}" presName="spaceRect" presStyleCnt="0"/>
      <dgm:spPr/>
    </dgm:pt>
    <dgm:pt modelId="{A871D929-C450-4D94-87FB-D8D7AB383E1A}" type="pres">
      <dgm:prSet presAssocID="{08061612-705D-4C25-95D9-41A984D75286}" presName="parTx" presStyleLbl="revTx" presStyleIdx="4" presStyleCnt="6">
        <dgm:presLayoutVars>
          <dgm:chMax val="0"/>
          <dgm:chPref val="0"/>
        </dgm:presLayoutVars>
      </dgm:prSet>
      <dgm:spPr/>
    </dgm:pt>
    <dgm:pt modelId="{BFD6D0B8-82A1-46B3-B48E-CE5B4E1C8952}" type="pres">
      <dgm:prSet presAssocID="{8AD1AEBD-4372-479D-B943-C68ABCEEFAA1}" presName="sibTrans" presStyleCnt="0"/>
      <dgm:spPr/>
    </dgm:pt>
    <dgm:pt modelId="{42C3EA62-B40E-44AF-98C5-ABC8A7E35A9E}" type="pres">
      <dgm:prSet presAssocID="{E5EF8C1C-16B6-4F49-A22E-EDB659EA75B2}" presName="compNode" presStyleCnt="0"/>
      <dgm:spPr/>
    </dgm:pt>
    <dgm:pt modelId="{20DAF458-BEBF-418F-9BE8-C8B417BA86FD}" type="pres">
      <dgm:prSet presAssocID="{E5EF8C1C-16B6-4F49-A22E-EDB659EA75B2}" presName="bgRect" presStyleLbl="bgShp" presStyleIdx="5" presStyleCnt="6"/>
      <dgm:spPr/>
    </dgm:pt>
    <dgm:pt modelId="{F50F8EA7-B12A-4A0A-8C7A-9FE06BF37CFE}" type="pres">
      <dgm:prSet presAssocID="{E5EF8C1C-16B6-4F49-A22E-EDB659EA75B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A7C4A21D-766D-400C-9E00-5DBA5A1D1FA5}" type="pres">
      <dgm:prSet presAssocID="{E5EF8C1C-16B6-4F49-A22E-EDB659EA75B2}" presName="spaceRect" presStyleCnt="0"/>
      <dgm:spPr/>
    </dgm:pt>
    <dgm:pt modelId="{A4BC48CE-169C-450F-B232-41764ADFD484}" type="pres">
      <dgm:prSet presAssocID="{E5EF8C1C-16B6-4F49-A22E-EDB659EA75B2}" presName="parTx" presStyleLbl="revTx" presStyleIdx="5" presStyleCnt="6">
        <dgm:presLayoutVars>
          <dgm:chMax val="0"/>
          <dgm:chPref val="0"/>
        </dgm:presLayoutVars>
      </dgm:prSet>
      <dgm:spPr/>
    </dgm:pt>
  </dgm:ptLst>
  <dgm:cxnLst>
    <dgm:cxn modelId="{88FC2513-9CB9-49A5-B075-51B5BC5D7056}" type="presOf" srcId="{E5EF8C1C-16B6-4F49-A22E-EDB659EA75B2}" destId="{A4BC48CE-169C-450F-B232-41764ADFD484}" srcOrd="0" destOrd="0" presId="urn:microsoft.com/office/officeart/2018/2/layout/IconVerticalSolidList"/>
    <dgm:cxn modelId="{8EEF5223-F6A0-4E74-ABB0-7CD863624C43}" type="presOf" srcId="{6C6B2215-1213-445D-BC0C-CB926E5CECA6}" destId="{07BCFE8C-7266-426F-A7F3-B8E37066BF7D}" srcOrd="0" destOrd="0" presId="urn:microsoft.com/office/officeart/2018/2/layout/IconVerticalSolidList"/>
    <dgm:cxn modelId="{2A212E33-C191-4D28-90B2-71297C2180D0}" srcId="{FF3F5F40-F45E-44C1-9E6E-B2C7F2AA4161}" destId="{2BF6C6B2-9F03-468B-90B4-32036349D1D4}" srcOrd="3" destOrd="0" parTransId="{A9DED8B7-CCE8-4DA6-80DE-87C75357B1C3}" sibTransId="{172645EC-F2BD-46F4-BF0F-1FABA1201A07}"/>
    <dgm:cxn modelId="{54E75B33-27F1-4E6B-8A5B-856B0D8B89B2}" type="presOf" srcId="{FF3F5F40-F45E-44C1-9E6E-B2C7F2AA4161}" destId="{226ACFA4-AB9C-4F88-9813-C48C12A6FCF6}" srcOrd="0" destOrd="0" presId="urn:microsoft.com/office/officeart/2018/2/layout/IconVerticalSolidList"/>
    <dgm:cxn modelId="{346E9A68-C3FE-4E94-8012-8034F6555E04}" srcId="{FF3F5F40-F45E-44C1-9E6E-B2C7F2AA4161}" destId="{08061612-705D-4C25-95D9-41A984D75286}" srcOrd="4" destOrd="0" parTransId="{73105EFA-969D-4DEC-91C7-93D5ECC19368}" sibTransId="{8AD1AEBD-4372-479D-B943-C68ABCEEFAA1}"/>
    <dgm:cxn modelId="{0A5C4250-A002-446E-B178-F60B68EAF2F1}" srcId="{FF3F5F40-F45E-44C1-9E6E-B2C7F2AA4161}" destId="{7FEFB266-B868-44CD-BE87-4A3615632562}" srcOrd="2" destOrd="0" parTransId="{95FCB8FB-9211-4007-B37C-F808AC655214}" sibTransId="{A609E410-06E8-41AA-8299-589E06AE268C}"/>
    <dgm:cxn modelId="{C52F8359-58B4-4076-99BB-70A1995C1BF5}" srcId="{FF3F5F40-F45E-44C1-9E6E-B2C7F2AA4161}" destId="{6C6B2215-1213-445D-BC0C-CB926E5CECA6}" srcOrd="1" destOrd="0" parTransId="{EBE54FF9-C0A7-4548-8ADB-E023E642AC4F}" sibTransId="{9A9A81A2-F560-454D-9D6D-CB31D6ACF03D}"/>
    <dgm:cxn modelId="{149A067A-14CF-433A-B610-7BF220FC0D04}" type="presOf" srcId="{F01B8F25-C386-4F4E-8EE9-AFCE628773F8}" destId="{F033123D-8BBD-4B7B-8148-3A95BA4707C8}" srcOrd="0" destOrd="0" presId="urn:microsoft.com/office/officeart/2018/2/layout/IconVerticalSolidList"/>
    <dgm:cxn modelId="{02DE637B-F6AE-4F17-A7A0-91F6F2639A62}" srcId="{FF3F5F40-F45E-44C1-9E6E-B2C7F2AA4161}" destId="{F01B8F25-C386-4F4E-8EE9-AFCE628773F8}" srcOrd="0" destOrd="0" parTransId="{67FBAB44-0958-4B7A-9896-B15C9E91044A}" sibTransId="{2D9335FC-4461-4E63-8321-CF3A70706DFC}"/>
    <dgm:cxn modelId="{A0622DB1-195D-4B4E-BBF5-1425F20FDC76}" type="presOf" srcId="{2BF6C6B2-9F03-468B-90B4-32036349D1D4}" destId="{D35DD5DF-4EFA-473B-AE66-0EE78CD964CE}" srcOrd="0" destOrd="0" presId="urn:microsoft.com/office/officeart/2018/2/layout/IconVerticalSolidList"/>
    <dgm:cxn modelId="{7AE243CE-B008-4E8C-8AFC-01C5BAED1C41}" type="presOf" srcId="{08061612-705D-4C25-95D9-41A984D75286}" destId="{A871D929-C450-4D94-87FB-D8D7AB383E1A}" srcOrd="0" destOrd="0" presId="urn:microsoft.com/office/officeart/2018/2/layout/IconVerticalSolidList"/>
    <dgm:cxn modelId="{7AE626DF-498E-455D-AE22-B64CCF438E42}" type="presOf" srcId="{7FEFB266-B868-44CD-BE87-4A3615632562}" destId="{8EC85CD4-1AA9-4329-871B-455829131E85}" srcOrd="0" destOrd="0" presId="urn:microsoft.com/office/officeart/2018/2/layout/IconVerticalSolidList"/>
    <dgm:cxn modelId="{5A4CD9F4-9BC6-4F50-A2FB-A3E8F0C61665}" srcId="{FF3F5F40-F45E-44C1-9E6E-B2C7F2AA4161}" destId="{E5EF8C1C-16B6-4F49-A22E-EDB659EA75B2}" srcOrd="5" destOrd="0" parTransId="{12125FD2-EA4C-4794-AD7E-68C9A0D58B64}" sibTransId="{6D11BDF4-DCF1-4752-A753-22E21D94E0D9}"/>
    <dgm:cxn modelId="{2E803841-E28B-4CA2-9A6E-511EAF68A52A}" type="presParOf" srcId="{226ACFA4-AB9C-4F88-9813-C48C12A6FCF6}" destId="{3ED5C81F-F294-4242-A51F-1BD6A25AED10}" srcOrd="0" destOrd="0" presId="urn:microsoft.com/office/officeart/2018/2/layout/IconVerticalSolidList"/>
    <dgm:cxn modelId="{4B978473-A00B-42E5-BFD3-AE173DE347C2}" type="presParOf" srcId="{3ED5C81F-F294-4242-A51F-1BD6A25AED10}" destId="{940B8686-BC0F-4FDC-A51B-2BC0A50408BD}" srcOrd="0" destOrd="0" presId="urn:microsoft.com/office/officeart/2018/2/layout/IconVerticalSolidList"/>
    <dgm:cxn modelId="{167C6D6A-F0BE-471D-BB0F-C64C947995FE}" type="presParOf" srcId="{3ED5C81F-F294-4242-A51F-1BD6A25AED10}" destId="{75185365-1C81-4460-B6D3-753983ED9DC9}" srcOrd="1" destOrd="0" presId="urn:microsoft.com/office/officeart/2018/2/layout/IconVerticalSolidList"/>
    <dgm:cxn modelId="{D3C61470-8C61-4E94-980B-7275EAFBCEEA}" type="presParOf" srcId="{3ED5C81F-F294-4242-A51F-1BD6A25AED10}" destId="{49BAB565-D6CD-433C-BA24-46C16C3065AB}" srcOrd="2" destOrd="0" presId="urn:microsoft.com/office/officeart/2018/2/layout/IconVerticalSolidList"/>
    <dgm:cxn modelId="{7435654C-3636-4FC6-BEE1-8BA8158C0447}" type="presParOf" srcId="{3ED5C81F-F294-4242-A51F-1BD6A25AED10}" destId="{F033123D-8BBD-4B7B-8148-3A95BA4707C8}" srcOrd="3" destOrd="0" presId="urn:microsoft.com/office/officeart/2018/2/layout/IconVerticalSolidList"/>
    <dgm:cxn modelId="{D2A42EDA-A970-4984-BDC1-7051E432D134}" type="presParOf" srcId="{226ACFA4-AB9C-4F88-9813-C48C12A6FCF6}" destId="{6ECB6680-1460-4FC5-BCBE-614AE65FFDDD}" srcOrd="1" destOrd="0" presId="urn:microsoft.com/office/officeart/2018/2/layout/IconVerticalSolidList"/>
    <dgm:cxn modelId="{2D12DF69-96BA-4EFE-8CFA-2392907CEDD1}" type="presParOf" srcId="{226ACFA4-AB9C-4F88-9813-C48C12A6FCF6}" destId="{7E28E30C-ECDA-4A20-B0C3-9B94629772FF}" srcOrd="2" destOrd="0" presId="urn:microsoft.com/office/officeart/2018/2/layout/IconVerticalSolidList"/>
    <dgm:cxn modelId="{501B27FA-4C3A-4A88-889E-37A1F7F1D0C9}" type="presParOf" srcId="{7E28E30C-ECDA-4A20-B0C3-9B94629772FF}" destId="{0FA82DC4-2402-495F-B988-8E1484E2D2A5}" srcOrd="0" destOrd="0" presId="urn:microsoft.com/office/officeart/2018/2/layout/IconVerticalSolidList"/>
    <dgm:cxn modelId="{5EE2CE4D-1277-4AD0-939E-7556321A600B}" type="presParOf" srcId="{7E28E30C-ECDA-4A20-B0C3-9B94629772FF}" destId="{31519E1C-0E90-4E5C-8364-99A578592953}" srcOrd="1" destOrd="0" presId="urn:microsoft.com/office/officeart/2018/2/layout/IconVerticalSolidList"/>
    <dgm:cxn modelId="{502D4F1A-FD36-4BE2-892F-F37420F7B61E}" type="presParOf" srcId="{7E28E30C-ECDA-4A20-B0C3-9B94629772FF}" destId="{64678895-18A1-4F3F-BA4E-AD6C9D7A06DE}" srcOrd="2" destOrd="0" presId="urn:microsoft.com/office/officeart/2018/2/layout/IconVerticalSolidList"/>
    <dgm:cxn modelId="{4863D3EC-E4E7-4494-8779-AFD016545057}" type="presParOf" srcId="{7E28E30C-ECDA-4A20-B0C3-9B94629772FF}" destId="{07BCFE8C-7266-426F-A7F3-B8E37066BF7D}" srcOrd="3" destOrd="0" presId="urn:microsoft.com/office/officeart/2018/2/layout/IconVerticalSolidList"/>
    <dgm:cxn modelId="{FA0F53AC-58A4-4163-9041-E37B679A75BB}" type="presParOf" srcId="{226ACFA4-AB9C-4F88-9813-C48C12A6FCF6}" destId="{308587A3-86CE-49F0-87E1-8EE9EB63A9CB}" srcOrd="3" destOrd="0" presId="urn:microsoft.com/office/officeart/2018/2/layout/IconVerticalSolidList"/>
    <dgm:cxn modelId="{91EBB9AD-7241-407E-9A59-E23DE78CD6CC}" type="presParOf" srcId="{226ACFA4-AB9C-4F88-9813-C48C12A6FCF6}" destId="{7DBBFE99-51CB-49B3-814B-3CE496A54B51}" srcOrd="4" destOrd="0" presId="urn:microsoft.com/office/officeart/2018/2/layout/IconVerticalSolidList"/>
    <dgm:cxn modelId="{0862153B-8B76-4140-B684-92ED2D7F6858}" type="presParOf" srcId="{7DBBFE99-51CB-49B3-814B-3CE496A54B51}" destId="{FEB2C7CC-5456-4C96-95B1-70662BE948E4}" srcOrd="0" destOrd="0" presId="urn:microsoft.com/office/officeart/2018/2/layout/IconVerticalSolidList"/>
    <dgm:cxn modelId="{3B6961AB-9FD9-4121-9FA5-F15375398FC4}" type="presParOf" srcId="{7DBBFE99-51CB-49B3-814B-3CE496A54B51}" destId="{E3790CAE-274A-47A6-AFBE-FBC930206414}" srcOrd="1" destOrd="0" presId="urn:microsoft.com/office/officeart/2018/2/layout/IconVerticalSolidList"/>
    <dgm:cxn modelId="{CDC2C3A5-0E51-4A9D-931A-84D88A3B679D}" type="presParOf" srcId="{7DBBFE99-51CB-49B3-814B-3CE496A54B51}" destId="{3062E16D-2EF9-40F2-A69C-7EFF4A5A5DEE}" srcOrd="2" destOrd="0" presId="urn:microsoft.com/office/officeart/2018/2/layout/IconVerticalSolidList"/>
    <dgm:cxn modelId="{1DFD9489-6DB0-4F26-A4F3-1DFBD4D3E6AD}" type="presParOf" srcId="{7DBBFE99-51CB-49B3-814B-3CE496A54B51}" destId="{8EC85CD4-1AA9-4329-871B-455829131E85}" srcOrd="3" destOrd="0" presId="urn:microsoft.com/office/officeart/2018/2/layout/IconVerticalSolidList"/>
    <dgm:cxn modelId="{88FFB0C1-E62A-430D-AF51-5FE80C51B3BE}" type="presParOf" srcId="{226ACFA4-AB9C-4F88-9813-C48C12A6FCF6}" destId="{0325D1C1-8E4C-4CC8-B1C2-FAF7815CB66E}" srcOrd="5" destOrd="0" presId="urn:microsoft.com/office/officeart/2018/2/layout/IconVerticalSolidList"/>
    <dgm:cxn modelId="{CDB57643-070B-47CE-8535-0D36F0BDAF79}" type="presParOf" srcId="{226ACFA4-AB9C-4F88-9813-C48C12A6FCF6}" destId="{8FC6145C-16D9-45D2-95CC-3E9C3D59A267}" srcOrd="6" destOrd="0" presId="urn:microsoft.com/office/officeart/2018/2/layout/IconVerticalSolidList"/>
    <dgm:cxn modelId="{711F7210-8154-46F5-BA0A-7017A4DEA60A}" type="presParOf" srcId="{8FC6145C-16D9-45D2-95CC-3E9C3D59A267}" destId="{727D1D7E-20C8-4DF8-ACE2-29C7B9A98D84}" srcOrd="0" destOrd="0" presId="urn:microsoft.com/office/officeart/2018/2/layout/IconVerticalSolidList"/>
    <dgm:cxn modelId="{68D8E0DC-C939-4D91-B8C7-F475259346EC}" type="presParOf" srcId="{8FC6145C-16D9-45D2-95CC-3E9C3D59A267}" destId="{8374F7C6-F972-4C33-B01F-C6AB48226DF5}" srcOrd="1" destOrd="0" presId="urn:microsoft.com/office/officeart/2018/2/layout/IconVerticalSolidList"/>
    <dgm:cxn modelId="{CB89B1AF-102B-409B-950A-38FE432A3904}" type="presParOf" srcId="{8FC6145C-16D9-45D2-95CC-3E9C3D59A267}" destId="{B24DF049-A946-4B50-8665-7FFE68DE45A9}" srcOrd="2" destOrd="0" presId="urn:microsoft.com/office/officeart/2018/2/layout/IconVerticalSolidList"/>
    <dgm:cxn modelId="{A99228A7-46E9-4A1A-81A5-60A7E62D9415}" type="presParOf" srcId="{8FC6145C-16D9-45D2-95CC-3E9C3D59A267}" destId="{D35DD5DF-4EFA-473B-AE66-0EE78CD964CE}" srcOrd="3" destOrd="0" presId="urn:microsoft.com/office/officeart/2018/2/layout/IconVerticalSolidList"/>
    <dgm:cxn modelId="{C42D85CD-6F4E-4BAE-B817-B2CCB76C02FA}" type="presParOf" srcId="{226ACFA4-AB9C-4F88-9813-C48C12A6FCF6}" destId="{58D2EBD3-EA9E-441E-95AB-D8C2DD44A593}" srcOrd="7" destOrd="0" presId="urn:microsoft.com/office/officeart/2018/2/layout/IconVerticalSolidList"/>
    <dgm:cxn modelId="{5D73DFBA-7BF4-42B2-B750-D7DA548E1CF0}" type="presParOf" srcId="{226ACFA4-AB9C-4F88-9813-C48C12A6FCF6}" destId="{9FFAA319-A4EB-4A2B-A3B7-157056710104}" srcOrd="8" destOrd="0" presId="urn:microsoft.com/office/officeart/2018/2/layout/IconVerticalSolidList"/>
    <dgm:cxn modelId="{A477D347-7B2A-44F3-B61B-167CB5F6729C}" type="presParOf" srcId="{9FFAA319-A4EB-4A2B-A3B7-157056710104}" destId="{5FF778BF-D8B3-4917-BAB5-98BCE982ECEC}" srcOrd="0" destOrd="0" presId="urn:microsoft.com/office/officeart/2018/2/layout/IconVerticalSolidList"/>
    <dgm:cxn modelId="{C7A453FB-9EF7-4A8F-9662-3812392BD94C}" type="presParOf" srcId="{9FFAA319-A4EB-4A2B-A3B7-157056710104}" destId="{63B7D9B6-0629-4E09-AEB5-582E15E37F25}" srcOrd="1" destOrd="0" presId="urn:microsoft.com/office/officeart/2018/2/layout/IconVerticalSolidList"/>
    <dgm:cxn modelId="{69A5AEE8-4A14-4525-9CF6-66ACACCBF8AC}" type="presParOf" srcId="{9FFAA319-A4EB-4A2B-A3B7-157056710104}" destId="{1F3A45BC-F266-4BD3-871B-E2CBED2D9142}" srcOrd="2" destOrd="0" presId="urn:microsoft.com/office/officeart/2018/2/layout/IconVerticalSolidList"/>
    <dgm:cxn modelId="{99004B82-0F69-46DB-A0B7-82EBB538E15B}" type="presParOf" srcId="{9FFAA319-A4EB-4A2B-A3B7-157056710104}" destId="{A871D929-C450-4D94-87FB-D8D7AB383E1A}" srcOrd="3" destOrd="0" presId="urn:microsoft.com/office/officeart/2018/2/layout/IconVerticalSolidList"/>
    <dgm:cxn modelId="{1E3EBDE9-C361-43CB-BBBC-6B0D6069D286}" type="presParOf" srcId="{226ACFA4-AB9C-4F88-9813-C48C12A6FCF6}" destId="{BFD6D0B8-82A1-46B3-B48E-CE5B4E1C8952}" srcOrd="9" destOrd="0" presId="urn:microsoft.com/office/officeart/2018/2/layout/IconVerticalSolidList"/>
    <dgm:cxn modelId="{EEF299B7-162D-4D20-8F43-DD7BA1FDA9C4}" type="presParOf" srcId="{226ACFA4-AB9C-4F88-9813-C48C12A6FCF6}" destId="{42C3EA62-B40E-44AF-98C5-ABC8A7E35A9E}" srcOrd="10" destOrd="0" presId="urn:microsoft.com/office/officeart/2018/2/layout/IconVerticalSolidList"/>
    <dgm:cxn modelId="{05E495BA-974D-4964-8E2C-1ED6990834EC}" type="presParOf" srcId="{42C3EA62-B40E-44AF-98C5-ABC8A7E35A9E}" destId="{20DAF458-BEBF-418F-9BE8-C8B417BA86FD}" srcOrd="0" destOrd="0" presId="urn:microsoft.com/office/officeart/2018/2/layout/IconVerticalSolidList"/>
    <dgm:cxn modelId="{7FE39BDC-14EF-4E81-BC6B-FDD030337BFF}" type="presParOf" srcId="{42C3EA62-B40E-44AF-98C5-ABC8A7E35A9E}" destId="{F50F8EA7-B12A-4A0A-8C7A-9FE06BF37CFE}" srcOrd="1" destOrd="0" presId="urn:microsoft.com/office/officeart/2018/2/layout/IconVerticalSolidList"/>
    <dgm:cxn modelId="{F41CD281-300A-44A3-A33E-4B1146980681}" type="presParOf" srcId="{42C3EA62-B40E-44AF-98C5-ABC8A7E35A9E}" destId="{A7C4A21D-766D-400C-9E00-5DBA5A1D1FA5}" srcOrd="2" destOrd="0" presId="urn:microsoft.com/office/officeart/2018/2/layout/IconVerticalSolidList"/>
    <dgm:cxn modelId="{CE998EC5-DEEC-49E9-B828-A555133434BF}" type="presParOf" srcId="{42C3EA62-B40E-44AF-98C5-ABC8A7E35A9E}" destId="{A4BC48CE-169C-450F-B232-41764ADFD48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8686-BC0F-4FDC-A51B-2BC0A50408BD}">
      <dsp:nvSpPr>
        <dsp:cNvPr id="0" name=""/>
        <dsp:cNvSpPr/>
      </dsp:nvSpPr>
      <dsp:spPr>
        <a:xfrm>
          <a:off x="0" y="0"/>
          <a:ext cx="9336639" cy="732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85365-1C81-4460-B6D3-753983ED9DC9}">
      <dsp:nvSpPr>
        <dsp:cNvPr id="0" name=""/>
        <dsp:cNvSpPr/>
      </dsp:nvSpPr>
      <dsp:spPr>
        <a:xfrm>
          <a:off x="221498" y="167534"/>
          <a:ext cx="402723" cy="402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33123D-8BBD-4B7B-8148-3A95BA4707C8}">
      <dsp:nvSpPr>
        <dsp:cNvPr id="0" name=""/>
        <dsp:cNvSpPr/>
      </dsp:nvSpPr>
      <dsp:spPr>
        <a:xfrm>
          <a:off x="845720" y="2783"/>
          <a:ext cx="8490918" cy="732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94" tIns="77494" rIns="77494" bIns="77494"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tx1"/>
              </a:solidFill>
              <a:effectLst/>
              <a:latin typeface="Times New Roman" panose="02020603050405020304" pitchFamily="18" charset="0"/>
              <a:cs typeface="Times New Roman" panose="02020603050405020304" pitchFamily="18" charset="0"/>
            </a:rPr>
            <a:t>For this project, I used Time Series Forecasting to predict UE_DL_Throughput in Mbps</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845720" y="2783"/>
        <a:ext cx="8490918" cy="732225"/>
      </dsp:txXfrm>
    </dsp:sp>
    <dsp:sp modelId="{0FA82DC4-2402-495F-B988-8E1484E2D2A5}">
      <dsp:nvSpPr>
        <dsp:cNvPr id="0" name=""/>
        <dsp:cNvSpPr/>
      </dsp:nvSpPr>
      <dsp:spPr>
        <a:xfrm>
          <a:off x="0" y="929539"/>
          <a:ext cx="9336639" cy="732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19E1C-0E90-4E5C-8364-99A578592953}">
      <dsp:nvSpPr>
        <dsp:cNvPr id="0" name=""/>
        <dsp:cNvSpPr/>
      </dsp:nvSpPr>
      <dsp:spPr>
        <a:xfrm>
          <a:off x="221498" y="1082816"/>
          <a:ext cx="402723" cy="402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BCFE8C-7266-426F-A7F3-B8E37066BF7D}">
      <dsp:nvSpPr>
        <dsp:cNvPr id="0" name=""/>
        <dsp:cNvSpPr/>
      </dsp:nvSpPr>
      <dsp:spPr>
        <a:xfrm>
          <a:off x="845720" y="918065"/>
          <a:ext cx="8490918" cy="732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94" tIns="77494" rIns="77494" bIns="77494" numCol="1" spcCol="1270" anchor="ctr" anchorCtr="0">
          <a:noAutofit/>
        </a:bodyPr>
        <a:lstStyle/>
        <a:p>
          <a:pPr marL="0" lvl="0" indent="0" algn="l" defTabSz="844550">
            <a:lnSpc>
              <a:spcPct val="100000"/>
            </a:lnSpc>
            <a:spcBef>
              <a:spcPct val="0"/>
            </a:spcBef>
            <a:spcAft>
              <a:spcPct val="35000"/>
            </a:spcAft>
            <a:buNone/>
          </a:pPr>
          <a:r>
            <a:rPr lang="en-US" sz="1900" b="0" i="0" kern="1200" dirty="0">
              <a:solidFill>
                <a:schemeClr val="tx1"/>
              </a:solidFill>
              <a:effectLst/>
              <a:latin typeface="Times New Roman" panose="02020603050405020304" pitchFamily="18" charset="0"/>
              <a:cs typeface="Times New Roman" panose="02020603050405020304" pitchFamily="18" charset="0"/>
            </a:rPr>
            <a:t>I used ARIMA , XGBoost and LSTM models to predict the Downlink UE Throughput and compared the performance</a:t>
          </a:r>
          <a:r>
            <a:rPr lang="en-US" sz="1900" b="0" i="0" kern="1200" dirty="0">
              <a:solidFill>
                <a:schemeClr val="tx1"/>
              </a:solidFill>
              <a:effectLst/>
              <a:latin typeface="-apple-system"/>
            </a:rPr>
            <a:t>.</a:t>
          </a:r>
          <a:endParaRPr lang="en-US" sz="1900" kern="1200" dirty="0">
            <a:solidFill>
              <a:schemeClr val="tx1"/>
            </a:solidFill>
          </a:endParaRPr>
        </a:p>
      </dsp:txBody>
      <dsp:txXfrm>
        <a:off x="845720" y="918065"/>
        <a:ext cx="8490918" cy="732225"/>
      </dsp:txXfrm>
    </dsp:sp>
    <dsp:sp modelId="{FEB2C7CC-5456-4C96-95B1-70662BE948E4}">
      <dsp:nvSpPr>
        <dsp:cNvPr id="0" name=""/>
        <dsp:cNvSpPr/>
      </dsp:nvSpPr>
      <dsp:spPr>
        <a:xfrm>
          <a:off x="0" y="1833346"/>
          <a:ext cx="9336639" cy="732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790CAE-274A-47A6-AFBE-FBC930206414}">
      <dsp:nvSpPr>
        <dsp:cNvPr id="0" name=""/>
        <dsp:cNvSpPr/>
      </dsp:nvSpPr>
      <dsp:spPr>
        <a:xfrm>
          <a:off x="221498" y="1998097"/>
          <a:ext cx="402723" cy="402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85CD4-1AA9-4329-871B-455829131E85}">
      <dsp:nvSpPr>
        <dsp:cNvPr id="0" name=""/>
        <dsp:cNvSpPr/>
      </dsp:nvSpPr>
      <dsp:spPr>
        <a:xfrm>
          <a:off x="845720" y="1833346"/>
          <a:ext cx="8490918" cy="732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94" tIns="77494" rIns="77494" bIns="77494" numCol="1" spcCol="1270" anchor="ctr" anchorCtr="0">
          <a:noAutofit/>
        </a:bodyPr>
        <a:lstStyle/>
        <a:p>
          <a:pPr marL="0" lvl="0" indent="0" algn="l" defTabSz="844550">
            <a:lnSpc>
              <a:spcPct val="100000"/>
            </a:lnSpc>
            <a:spcBef>
              <a:spcPct val="0"/>
            </a:spcBef>
            <a:spcAft>
              <a:spcPct val="35000"/>
            </a:spcAft>
            <a:buNone/>
          </a:pPr>
          <a:r>
            <a:rPr lang="en-US" sz="1900" b="0" i="0" kern="1200" dirty="0">
              <a:solidFill>
                <a:schemeClr val="tx1"/>
              </a:solidFill>
              <a:effectLst/>
              <a:latin typeface="Times New Roman" panose="02020603050405020304" pitchFamily="18" charset="0"/>
              <a:cs typeface="Times New Roman" panose="02020603050405020304" pitchFamily="18" charset="0"/>
            </a:rPr>
            <a:t>For ARIMA, I used ARIMA(2,1,0) and ARIMA(5,1,0). RMSE observed was 0.317 and 0.287, respectively. </a:t>
          </a:r>
          <a:endParaRPr lang="en-US" sz="1900" kern="1200" dirty="0">
            <a:solidFill>
              <a:schemeClr val="tx1"/>
            </a:solidFill>
            <a:latin typeface="Times New Roman" panose="02020603050405020304" pitchFamily="18" charset="0"/>
            <a:cs typeface="Times New Roman" panose="02020603050405020304" pitchFamily="18" charset="0"/>
          </a:endParaRPr>
        </a:p>
      </dsp:txBody>
      <dsp:txXfrm>
        <a:off x="845720" y="1833346"/>
        <a:ext cx="8490918" cy="732225"/>
      </dsp:txXfrm>
    </dsp:sp>
    <dsp:sp modelId="{727D1D7E-20C8-4DF8-ACE2-29C7B9A98D84}">
      <dsp:nvSpPr>
        <dsp:cNvPr id="0" name=""/>
        <dsp:cNvSpPr/>
      </dsp:nvSpPr>
      <dsp:spPr>
        <a:xfrm>
          <a:off x="0" y="2781871"/>
          <a:ext cx="9336639" cy="732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4F7C6-F972-4C33-B01F-C6AB48226DF5}">
      <dsp:nvSpPr>
        <dsp:cNvPr id="0" name=""/>
        <dsp:cNvSpPr/>
      </dsp:nvSpPr>
      <dsp:spPr>
        <a:xfrm>
          <a:off x="221498" y="2946622"/>
          <a:ext cx="402723" cy="402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DD5DF-4EFA-473B-AE66-0EE78CD964CE}">
      <dsp:nvSpPr>
        <dsp:cNvPr id="0" name=""/>
        <dsp:cNvSpPr/>
      </dsp:nvSpPr>
      <dsp:spPr>
        <a:xfrm>
          <a:off x="720564" y="2815473"/>
          <a:ext cx="8490918" cy="798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94" tIns="77494" rIns="77494" bIns="77494"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tx1"/>
              </a:solidFill>
              <a:effectLst/>
              <a:latin typeface="Times New Roman" panose="02020603050405020304" pitchFamily="18" charset="0"/>
              <a:cs typeface="Times New Roman" panose="02020603050405020304" pitchFamily="18" charset="0"/>
            </a:rPr>
            <a:t>RMSE obtained from XGBoost was 0.224 which was better than ARIMA models.</a:t>
          </a:r>
        </a:p>
        <a:p>
          <a:pPr marL="0" lvl="0" indent="0" algn="l" defTabSz="711200">
            <a:lnSpc>
              <a:spcPct val="100000"/>
            </a:lnSpc>
            <a:spcBef>
              <a:spcPct val="0"/>
            </a:spcBef>
            <a:spcAft>
              <a:spcPct val="35000"/>
            </a:spcAft>
            <a:buNone/>
          </a:pPr>
          <a:r>
            <a:rPr lang="en-US" sz="1600" b="0" i="0" kern="1200" dirty="0">
              <a:solidFill>
                <a:schemeClr val="tx1"/>
              </a:solidFill>
              <a:effectLst/>
              <a:latin typeface="Times New Roman" panose="02020603050405020304" pitchFamily="18" charset="0"/>
              <a:cs typeface="Times New Roman" panose="02020603050405020304" pitchFamily="18" charset="0"/>
            </a:rPr>
            <a:t>With LSTM, the RMSE seen was 0.263, worse than XGBoost but better than ARIMA models</a:t>
          </a:r>
          <a:endParaRPr lang="en-US" sz="1600" kern="1200" dirty="0">
            <a:solidFill>
              <a:schemeClr val="tx1"/>
            </a:solidFill>
            <a:latin typeface="Times New Roman" panose="02020603050405020304" pitchFamily="18" charset="0"/>
            <a:cs typeface="Times New Roman" panose="02020603050405020304" pitchFamily="18" charset="0"/>
          </a:endParaRPr>
        </a:p>
      </dsp:txBody>
      <dsp:txXfrm>
        <a:off x="720564" y="2815473"/>
        <a:ext cx="8490918" cy="798711"/>
      </dsp:txXfrm>
    </dsp:sp>
    <dsp:sp modelId="{5FF778BF-D8B3-4917-BAB5-98BCE982ECEC}">
      <dsp:nvSpPr>
        <dsp:cNvPr id="0" name=""/>
        <dsp:cNvSpPr/>
      </dsp:nvSpPr>
      <dsp:spPr>
        <a:xfrm>
          <a:off x="0" y="3730396"/>
          <a:ext cx="9336639" cy="732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7D9B6-0629-4E09-AEB5-582E15E37F25}">
      <dsp:nvSpPr>
        <dsp:cNvPr id="0" name=""/>
        <dsp:cNvSpPr/>
      </dsp:nvSpPr>
      <dsp:spPr>
        <a:xfrm>
          <a:off x="221498" y="3895147"/>
          <a:ext cx="402723" cy="4027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1D929-C450-4D94-87FB-D8D7AB383E1A}">
      <dsp:nvSpPr>
        <dsp:cNvPr id="0" name=""/>
        <dsp:cNvSpPr/>
      </dsp:nvSpPr>
      <dsp:spPr>
        <a:xfrm>
          <a:off x="845720" y="3730396"/>
          <a:ext cx="8490918" cy="732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94" tIns="77494" rIns="77494" bIns="77494" numCol="1" spcCol="1270" anchor="ctr" anchorCtr="0">
          <a:noAutofit/>
        </a:bodyPr>
        <a:lstStyle/>
        <a:p>
          <a:pPr marL="0" lvl="0" indent="0" algn="l" defTabSz="844550">
            <a:lnSpc>
              <a:spcPct val="100000"/>
            </a:lnSpc>
            <a:spcBef>
              <a:spcPct val="0"/>
            </a:spcBef>
            <a:spcAft>
              <a:spcPct val="35000"/>
            </a:spcAft>
            <a:buNone/>
          </a:pPr>
          <a:r>
            <a:rPr lang="en-US" sz="1900" b="0" i="0" kern="1200" dirty="0">
              <a:solidFill>
                <a:schemeClr val="tx1"/>
              </a:solidFill>
              <a:effectLst/>
              <a:latin typeface="Times New Roman" panose="02020603050405020304" pitchFamily="18" charset="0"/>
              <a:cs typeface="Times New Roman" panose="02020603050405020304" pitchFamily="18" charset="0"/>
            </a:rPr>
            <a:t>In terms of model performance, XGBoost showed the best result followed by LSTM</a:t>
          </a:r>
          <a:r>
            <a:rPr lang="en-US" sz="1900" b="0" i="0" kern="1200" dirty="0">
              <a:solidFill>
                <a:schemeClr val="bg1"/>
              </a:solidFill>
              <a:effectLst/>
              <a:latin typeface="-apple-system"/>
            </a:rPr>
            <a:t>.</a:t>
          </a:r>
          <a:endParaRPr lang="en-US" sz="1900" kern="1200" dirty="0"/>
        </a:p>
      </dsp:txBody>
      <dsp:txXfrm>
        <a:off x="845720" y="3730396"/>
        <a:ext cx="8490918" cy="732225"/>
      </dsp:txXfrm>
    </dsp:sp>
    <dsp:sp modelId="{20DAF458-BEBF-418F-9BE8-C8B417BA86FD}">
      <dsp:nvSpPr>
        <dsp:cNvPr id="0" name=""/>
        <dsp:cNvSpPr/>
      </dsp:nvSpPr>
      <dsp:spPr>
        <a:xfrm>
          <a:off x="0" y="4645678"/>
          <a:ext cx="9336639" cy="732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F8EA7-B12A-4A0A-8C7A-9FE06BF37CFE}">
      <dsp:nvSpPr>
        <dsp:cNvPr id="0" name=""/>
        <dsp:cNvSpPr/>
      </dsp:nvSpPr>
      <dsp:spPr>
        <a:xfrm>
          <a:off x="221498" y="4810428"/>
          <a:ext cx="402723" cy="4027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C48CE-169C-450F-B232-41764ADFD484}">
      <dsp:nvSpPr>
        <dsp:cNvPr id="0" name=""/>
        <dsp:cNvSpPr/>
      </dsp:nvSpPr>
      <dsp:spPr>
        <a:xfrm>
          <a:off x="845720" y="4645678"/>
          <a:ext cx="8490918" cy="732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94" tIns="77494" rIns="77494" bIns="77494"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tx1"/>
              </a:solidFill>
              <a:effectLst/>
              <a:latin typeface="Times New Roman" panose="02020603050405020304" pitchFamily="18" charset="0"/>
              <a:cs typeface="Times New Roman" panose="02020603050405020304" pitchFamily="18" charset="0"/>
            </a:rPr>
            <a:t>For Future work, impact of other KPIs will be considered to predict throughput. Performance can be compared with univariate analysis.</a:t>
          </a:r>
          <a:endParaRPr lang="en-US" sz="1800" kern="1200" dirty="0">
            <a:solidFill>
              <a:schemeClr val="tx1"/>
            </a:solidFill>
            <a:latin typeface="Times New Roman" panose="02020603050405020304" pitchFamily="18" charset="0"/>
            <a:cs typeface="Times New Roman" panose="02020603050405020304" pitchFamily="18" charset="0"/>
          </a:endParaRPr>
        </a:p>
      </dsp:txBody>
      <dsp:txXfrm>
        <a:off x="845720" y="4645678"/>
        <a:ext cx="8490918" cy="7322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A73BD-31A7-419C-ADA1-BBED023C8063}"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89AE8-F692-4A0E-95D2-9C0400C2C95A}" type="slidenum">
              <a:rPr lang="en-US" smtClean="0"/>
              <a:t>‹#›</a:t>
            </a:fld>
            <a:endParaRPr lang="en-US"/>
          </a:p>
        </p:txBody>
      </p:sp>
    </p:spTree>
    <p:extLst>
      <p:ext uri="{BB962C8B-B14F-4D97-AF65-F5344CB8AC3E}">
        <p14:creationId xmlns:p14="http://schemas.microsoft.com/office/powerpoint/2010/main" val="3591876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08.12.2022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08.12.2022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08.12.2022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08.12.2022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08.12.2022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08.12.2022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08.12.2022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08.12.2022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08.12.2022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08.12.2022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08.12.2022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08.12.2022</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echnology network background. Premium Photo">
            <a:extLst>
              <a:ext uri="{FF2B5EF4-FFF2-40B4-BE49-F238E27FC236}">
                <a16:creationId xmlns:a16="http://schemas.microsoft.com/office/drawing/2014/main" id="{5191951C-C7BC-4788-B3F2-D8D8F2AFF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25355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EB0FD16-689C-476C-8309-C7173C257513}"/>
              </a:ext>
            </a:extLst>
          </p:cNvPr>
          <p:cNvSpPr txBox="1"/>
          <p:nvPr/>
        </p:nvSpPr>
        <p:spPr>
          <a:xfrm>
            <a:off x="-370890" y="1674674"/>
            <a:ext cx="12260407" cy="1754326"/>
          </a:xfrm>
          <a:prstGeom prst="rect">
            <a:avLst/>
          </a:prstGeom>
          <a:solidFill>
            <a:schemeClr val="accent3">
              <a:lumMod val="40000"/>
              <a:lumOff val="60000"/>
              <a:alpha val="0"/>
            </a:schemeClr>
          </a:solidFill>
          <a:effectLst>
            <a:outerShdw blurRad="152400" dist="317500" dir="5400000" sx="90000" sy="-19000" rotWithShape="0">
              <a:prstClr val="black">
                <a:alpha val="15000"/>
              </a:prstClr>
            </a:outerShdw>
          </a:effectLst>
        </p:spPr>
        <p:txBody>
          <a:bodyPr wrap="square" rtlCol="0">
            <a:spAutoFit/>
          </a:bodyPr>
          <a:lstStyle/>
          <a:p>
            <a:pPr algn="ctr"/>
            <a:r>
              <a:rPr lang="en-US" sz="5400" dirty="0">
                <a:solidFill>
                  <a:schemeClr val="bg1"/>
                </a:solidFill>
                <a:latin typeface="Tw Cen MT" panose="020B0602020104020603" pitchFamily="34" charset="0"/>
                <a:ea typeface="HGSGothicE" panose="020B0900000000000000" pitchFamily="34" charset="-128"/>
                <a:cs typeface="AngsanaUPC" panose="02020603050405020304" pitchFamily="18" charset="-34"/>
              </a:rPr>
              <a:t>USER THROUGHPUT </a:t>
            </a:r>
          </a:p>
          <a:p>
            <a:pPr algn="ctr"/>
            <a:r>
              <a:rPr lang="en-US" sz="5400" dirty="0">
                <a:solidFill>
                  <a:schemeClr val="bg1"/>
                </a:solidFill>
                <a:latin typeface="Tw Cen MT" panose="020B0602020104020603" pitchFamily="34" charset="0"/>
                <a:ea typeface="HGSGothicE" panose="020B0900000000000000" pitchFamily="34" charset="-128"/>
                <a:cs typeface="AngsanaUPC" panose="02020603050405020304" pitchFamily="18" charset="-34"/>
              </a:rPr>
              <a:t>TIME SERIES FORECASTING</a:t>
            </a:r>
          </a:p>
        </p:txBody>
      </p:sp>
      <p:sp>
        <p:nvSpPr>
          <p:cNvPr id="86" name="TextBox 85">
            <a:extLst>
              <a:ext uri="{FF2B5EF4-FFF2-40B4-BE49-F238E27FC236}">
                <a16:creationId xmlns:a16="http://schemas.microsoft.com/office/drawing/2014/main" id="{7B23A0A3-D6AD-4A83-B1C7-B1E1C35F1DE2}"/>
              </a:ext>
            </a:extLst>
          </p:cNvPr>
          <p:cNvSpPr txBox="1"/>
          <p:nvPr/>
        </p:nvSpPr>
        <p:spPr>
          <a:xfrm>
            <a:off x="9176535" y="5698974"/>
            <a:ext cx="3015465" cy="800219"/>
          </a:xfrm>
          <a:prstGeom prst="rect">
            <a:avLst/>
          </a:prstGeom>
          <a:noFill/>
        </p:spPr>
        <p:txBody>
          <a:bodyPr wrap="square">
            <a:spAutoFit/>
          </a:bodyPr>
          <a:lstStyle/>
          <a:p>
            <a:pPr algn="ctr"/>
            <a:r>
              <a:rPr lang="en-US" sz="2800" dirty="0">
                <a:latin typeface="Tw Cen MT" panose="020B0602020104020603" pitchFamily="34" charset="0"/>
                <a:ea typeface="HGSGothicE" panose="020B0900000000000000" pitchFamily="34" charset="-128"/>
                <a:cs typeface="AngsanaUPC" panose="02020603050405020304" pitchFamily="18" charset="-34"/>
              </a:rPr>
              <a:t>Abhishek Gupta</a:t>
            </a:r>
            <a:r>
              <a:rPr lang="en-US" sz="2000" dirty="0">
                <a:latin typeface="Tw Cen MT" panose="020B0602020104020603" pitchFamily="34" charset="0"/>
                <a:ea typeface="HGSGothicE" panose="020B0900000000000000" pitchFamily="34" charset="-128"/>
                <a:cs typeface="AngsanaUPC" panose="02020603050405020304" pitchFamily="18" charset="-34"/>
              </a:rPr>
              <a:t>                                                                                         </a:t>
            </a:r>
            <a:r>
              <a:rPr lang="en-US" dirty="0">
                <a:latin typeface="Tw Cen MT" panose="020B0602020104020603" pitchFamily="34" charset="0"/>
                <a:ea typeface="HGSGothicE" panose="020B0900000000000000" pitchFamily="34" charset="-128"/>
                <a:cs typeface="AngsanaUPC" panose="02020603050405020304" pitchFamily="18" charset="-34"/>
              </a:rPr>
              <a:t>agupta001@regis.edu</a:t>
            </a:r>
            <a:endParaRPr lang="en-US" sz="2000" dirty="0">
              <a:latin typeface="Tw Cen MT" panose="020B0602020104020603" pitchFamily="34" charset="0"/>
              <a:ea typeface="HGSGothicE" panose="020B0900000000000000" pitchFamily="34" charset="-128"/>
              <a:cs typeface="AngsanaUPC" panose="02020603050405020304" pitchFamily="18" charset="-34"/>
            </a:endParaRPr>
          </a:p>
        </p:txBody>
      </p:sp>
      <p:sp>
        <p:nvSpPr>
          <p:cNvPr id="7" name="Wave 6">
            <a:extLst>
              <a:ext uri="{FF2B5EF4-FFF2-40B4-BE49-F238E27FC236}">
                <a16:creationId xmlns:a16="http://schemas.microsoft.com/office/drawing/2014/main" id="{619CFAFA-F8DA-48BD-8B95-F06A1CAC561F}"/>
              </a:ext>
            </a:extLst>
          </p:cNvPr>
          <p:cNvSpPr/>
          <p:nvPr/>
        </p:nvSpPr>
        <p:spPr>
          <a:xfrm>
            <a:off x="9431676" y="5517222"/>
            <a:ext cx="2336515" cy="1279806"/>
          </a:xfrm>
          <a:prstGeom prst="wav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chemeClr val="accent1">
                    <a:lumMod val="50000"/>
                  </a:schemeClr>
                </a:solidFill>
                <a:latin typeface="Tw Cen MT" panose="020B0602020104020603" pitchFamily="34" charset="0"/>
                <a:ea typeface="HGSGothicE" panose="020B0900000000000000" pitchFamily="34" charset="-128"/>
                <a:cs typeface="AngsanaUPC" panose="02020603050405020304" pitchFamily="18" charset="-34"/>
              </a:rPr>
              <a:t>Abhishek Gupta</a:t>
            </a:r>
            <a:r>
              <a:rPr lang="en-US" sz="1800" b="1" dirty="0">
                <a:solidFill>
                  <a:schemeClr val="accent1">
                    <a:lumMod val="50000"/>
                  </a:schemeClr>
                </a:solidFill>
                <a:latin typeface="Tw Cen MT" panose="020B0602020104020603" pitchFamily="34" charset="0"/>
                <a:ea typeface="HGSGothicE" panose="020B0900000000000000" pitchFamily="34" charset="-128"/>
                <a:cs typeface="AngsanaUPC" panose="02020603050405020304" pitchFamily="18" charset="-34"/>
              </a:rPr>
              <a:t>                                                                                         </a:t>
            </a:r>
            <a:r>
              <a:rPr lang="en-US" b="1" dirty="0">
                <a:solidFill>
                  <a:schemeClr val="accent1">
                    <a:lumMod val="50000"/>
                  </a:schemeClr>
                </a:solidFill>
                <a:latin typeface="Tw Cen MT" panose="020B0602020104020603" pitchFamily="34" charset="0"/>
                <a:ea typeface="HGSGothicE" panose="020B0900000000000000" pitchFamily="34" charset="-128"/>
                <a:cs typeface="AngsanaUPC" panose="02020603050405020304" pitchFamily="18" charset="-34"/>
              </a:rPr>
              <a:t>agupta001@regis.edu</a:t>
            </a:r>
            <a:endParaRPr lang="en-US" sz="1800" b="1" dirty="0">
              <a:solidFill>
                <a:schemeClr val="accent1">
                  <a:lumMod val="50000"/>
                </a:schemeClr>
              </a:solidFill>
              <a:latin typeface="Tw Cen MT" panose="020B0602020104020603" pitchFamily="34" charset="0"/>
              <a:ea typeface="HGSGothicE" panose="020B0900000000000000" pitchFamily="34" charset="-128"/>
              <a:cs typeface="AngsanaUPC" panose="02020603050405020304" pitchFamily="18" charset="-34"/>
            </a:endParaRPr>
          </a:p>
        </p:txBody>
      </p:sp>
    </p:spTree>
    <p:extLst>
      <p:ext uri="{BB962C8B-B14F-4D97-AF65-F5344CB8AC3E}">
        <p14:creationId xmlns:p14="http://schemas.microsoft.com/office/powerpoint/2010/main" val="4150298915"/>
      </p:ext>
    </p:extLst>
  </p:cSld>
  <p:clrMapOvr>
    <a:masterClrMapping/>
  </p:clrMapOvr>
  <mc:AlternateContent xmlns:mc="http://schemas.openxmlformats.org/markup-compatibility/2006">
    <mc:Choice xmlns:p14="http://schemas.microsoft.com/office/powerpoint/2010/main" Requires="p14">
      <p:transition p14:dur="0" advTm="18064"/>
    </mc:Choice>
    <mc:Fallback>
      <p:transition advTm="180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16D4A-A240-486A-AEDA-EBC2476393F6}"/>
              </a:ext>
            </a:extLst>
          </p:cNvPr>
          <p:cNvPicPr>
            <a:picLocks noChangeAspect="1"/>
          </p:cNvPicPr>
          <p:nvPr/>
        </p:nvPicPr>
        <p:blipFill>
          <a:blip r:embed="rId2"/>
          <a:stretch>
            <a:fillRect/>
          </a:stretch>
        </p:blipFill>
        <p:spPr>
          <a:xfrm>
            <a:off x="-80010" y="1"/>
            <a:ext cx="12272010" cy="6858000"/>
          </a:xfrm>
          <a:prstGeom prst="rect">
            <a:avLst/>
          </a:prstGeom>
        </p:spPr>
      </p:pic>
      <p:sp>
        <p:nvSpPr>
          <p:cNvPr id="18" name="TextBox 17">
            <a:extLst>
              <a:ext uri="{FF2B5EF4-FFF2-40B4-BE49-F238E27FC236}">
                <a16:creationId xmlns:a16="http://schemas.microsoft.com/office/drawing/2014/main" id="{BDA2CE0B-C761-4912-8D83-C0E07FDE7BC6}"/>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ARIMA(5,1,0) MODEL 1 EVALUATION</a:t>
            </a:r>
          </a:p>
        </p:txBody>
      </p:sp>
      <p:pic>
        <p:nvPicPr>
          <p:cNvPr id="4" name="Picture 3">
            <a:extLst>
              <a:ext uri="{FF2B5EF4-FFF2-40B4-BE49-F238E27FC236}">
                <a16:creationId xmlns:a16="http://schemas.microsoft.com/office/drawing/2014/main" id="{4C873C73-0944-4C69-9BF3-461D72CC87D9}"/>
              </a:ext>
            </a:extLst>
          </p:cNvPr>
          <p:cNvPicPr>
            <a:picLocks noChangeAspect="1"/>
          </p:cNvPicPr>
          <p:nvPr/>
        </p:nvPicPr>
        <p:blipFill>
          <a:blip r:embed="rId3"/>
          <a:stretch>
            <a:fillRect/>
          </a:stretch>
        </p:blipFill>
        <p:spPr>
          <a:xfrm>
            <a:off x="46975" y="786071"/>
            <a:ext cx="5599416" cy="2782887"/>
          </a:xfrm>
          <a:prstGeom prst="rect">
            <a:avLst/>
          </a:prstGeom>
        </p:spPr>
      </p:pic>
      <p:pic>
        <p:nvPicPr>
          <p:cNvPr id="6" name="Picture 5">
            <a:extLst>
              <a:ext uri="{FF2B5EF4-FFF2-40B4-BE49-F238E27FC236}">
                <a16:creationId xmlns:a16="http://schemas.microsoft.com/office/drawing/2014/main" id="{E62552D1-E3A1-4066-A3FD-A245D3DDEF22}"/>
              </a:ext>
            </a:extLst>
          </p:cNvPr>
          <p:cNvPicPr>
            <a:picLocks noChangeAspect="1"/>
          </p:cNvPicPr>
          <p:nvPr/>
        </p:nvPicPr>
        <p:blipFill>
          <a:blip r:embed="rId4"/>
          <a:stretch>
            <a:fillRect/>
          </a:stretch>
        </p:blipFill>
        <p:spPr>
          <a:xfrm>
            <a:off x="46975" y="3636961"/>
            <a:ext cx="5599416" cy="3019380"/>
          </a:xfrm>
          <a:prstGeom prst="rect">
            <a:avLst/>
          </a:prstGeom>
        </p:spPr>
      </p:pic>
      <p:sp>
        <p:nvSpPr>
          <p:cNvPr id="8" name="TextBox 7">
            <a:extLst>
              <a:ext uri="{FF2B5EF4-FFF2-40B4-BE49-F238E27FC236}">
                <a16:creationId xmlns:a16="http://schemas.microsoft.com/office/drawing/2014/main" id="{51E125EC-A2FF-4110-B5D0-95E73365F539}"/>
              </a:ext>
            </a:extLst>
          </p:cNvPr>
          <p:cNvSpPr txBox="1"/>
          <p:nvPr/>
        </p:nvSpPr>
        <p:spPr>
          <a:xfrm>
            <a:off x="7150813" y="6314757"/>
            <a:ext cx="504118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RMSE Observed is </a:t>
            </a:r>
            <a:r>
              <a:rPr kumimoji="0" lang="en-US" altLang="en-US" sz="2000" b="0" i="0" u="none" strike="noStrike" cap="none" normalizeH="0" baseline="0" dirty="0">
                <a:ln>
                  <a:noFill/>
                </a:ln>
                <a:solidFill>
                  <a:schemeClr val="bg1"/>
                </a:solidFill>
                <a:effectLst/>
                <a:latin typeface="var(--jp-code-font-family)"/>
              </a:rPr>
              <a:t>0.28685760555816986</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035462A3-7506-40E6-91ED-954D2DF92851}"/>
              </a:ext>
            </a:extLst>
          </p:cNvPr>
          <p:cNvSpPr txBox="1"/>
          <p:nvPr/>
        </p:nvSpPr>
        <p:spPr>
          <a:xfrm>
            <a:off x="5827388" y="3803134"/>
            <a:ext cx="6136640" cy="369332"/>
          </a:xfrm>
          <a:prstGeom prst="rect">
            <a:avLst/>
          </a:prstGeom>
          <a:noFill/>
        </p:spPr>
        <p:txBody>
          <a:bodyPr wrap="square">
            <a:spAutoFit/>
          </a:bodyPr>
          <a:lstStyle/>
          <a:p>
            <a:r>
              <a:rPr lang="en-US" dirty="0">
                <a:solidFill>
                  <a:schemeClr val="bg1"/>
                </a:solidFill>
              </a:rPr>
              <a:t>The Actual vs Predicted value shows a RMSE of 0.317262</a:t>
            </a:r>
          </a:p>
        </p:txBody>
      </p:sp>
    </p:spTree>
    <p:extLst>
      <p:ext uri="{BB962C8B-B14F-4D97-AF65-F5344CB8AC3E}">
        <p14:creationId xmlns:p14="http://schemas.microsoft.com/office/powerpoint/2010/main" val="1703592284"/>
      </p:ext>
    </p:extLst>
  </p:cSld>
  <p:clrMapOvr>
    <a:masterClrMapping/>
  </p:clrMapOvr>
  <mc:AlternateContent xmlns:mc="http://schemas.openxmlformats.org/markup-compatibility/2006" xmlns:p14="http://schemas.microsoft.com/office/powerpoint/2010/main">
    <mc:Choice Requires="p14">
      <p:transition spd="slow" p14:dur="2000" advTm="47264"/>
    </mc:Choice>
    <mc:Fallback xmlns="">
      <p:transition spd="slow" advTm="4726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F77EB-2228-45C1-9459-CA2FB5047E18}"/>
              </a:ext>
            </a:extLst>
          </p:cNvPr>
          <p:cNvPicPr>
            <a:picLocks noChangeAspect="1"/>
          </p:cNvPicPr>
          <p:nvPr/>
        </p:nvPicPr>
        <p:blipFill>
          <a:blip r:embed="rId2"/>
          <a:stretch>
            <a:fillRect/>
          </a:stretch>
        </p:blipFill>
        <p:spPr>
          <a:xfrm>
            <a:off x="-96253" y="-125731"/>
            <a:ext cx="12397339" cy="7055920"/>
          </a:xfrm>
          <a:prstGeom prst="rect">
            <a:avLst/>
          </a:prstGeom>
        </p:spPr>
      </p:pic>
      <p:sp>
        <p:nvSpPr>
          <p:cNvPr id="4" name="TextBox 3">
            <a:extLst>
              <a:ext uri="{FF2B5EF4-FFF2-40B4-BE49-F238E27FC236}">
                <a16:creationId xmlns:a16="http://schemas.microsoft.com/office/drawing/2014/main" id="{81B277BC-A67C-42F6-9521-482113212BC7}"/>
              </a:ext>
            </a:extLst>
          </p:cNvPr>
          <p:cNvSpPr txBox="1"/>
          <p:nvPr/>
        </p:nvSpPr>
        <p:spPr>
          <a:xfrm>
            <a:off x="223606" y="1291618"/>
            <a:ext cx="11751649" cy="2031325"/>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XGBoost is short for Extreme Gradient Boosting and is an efficient implementation of the stochastic gradient boosting machine learning algorithm.</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The data was split into train and test data. XGBoost model was trained on training data and predicted the throughput values for the next 50 days which was compared with the test data and the results were evaluated.</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To apply XGBoost I restructured the data </a:t>
            </a:r>
            <a:r>
              <a:rPr lang="en-US" dirty="0">
                <a:solidFill>
                  <a:schemeClr val="bg1"/>
                </a:solidFill>
                <a:latin typeface="Times New Roman" panose="02020603050405020304" pitchFamily="18" charset="0"/>
                <a:cs typeface="Times New Roman" panose="02020603050405020304" pitchFamily="18" charset="0"/>
              </a:rPr>
              <a:t>so that it pretends to be a supervised learning problem with a target variable Y.</a:t>
            </a:r>
            <a:endParaRPr lang="en-US" b="0" i="0" dirty="0">
              <a:solidFill>
                <a:schemeClr val="bg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772C82B-991A-4032-A0FB-14136AEC9369}"/>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XGBoost MODEL 2</a:t>
            </a:r>
          </a:p>
        </p:txBody>
      </p:sp>
      <p:pic>
        <p:nvPicPr>
          <p:cNvPr id="6" name="Picture 5">
            <a:extLst>
              <a:ext uri="{FF2B5EF4-FFF2-40B4-BE49-F238E27FC236}">
                <a16:creationId xmlns:a16="http://schemas.microsoft.com/office/drawing/2014/main" id="{70692134-6ED3-4155-8AF3-8EA4E4951E2B}"/>
              </a:ext>
            </a:extLst>
          </p:cNvPr>
          <p:cNvPicPr>
            <a:picLocks noChangeAspect="1"/>
          </p:cNvPicPr>
          <p:nvPr/>
        </p:nvPicPr>
        <p:blipFill>
          <a:blip r:embed="rId3"/>
          <a:stretch>
            <a:fillRect/>
          </a:stretch>
        </p:blipFill>
        <p:spPr>
          <a:xfrm>
            <a:off x="3333264" y="3532773"/>
            <a:ext cx="8737241" cy="3249523"/>
          </a:xfrm>
          <a:prstGeom prst="rect">
            <a:avLst/>
          </a:prstGeom>
        </p:spPr>
      </p:pic>
    </p:spTree>
    <p:extLst>
      <p:ext uri="{BB962C8B-B14F-4D97-AF65-F5344CB8AC3E}">
        <p14:creationId xmlns:p14="http://schemas.microsoft.com/office/powerpoint/2010/main" val="261553622"/>
      </p:ext>
    </p:extLst>
  </p:cSld>
  <p:clrMapOvr>
    <a:masterClrMapping/>
  </p:clrMapOvr>
  <mc:AlternateContent xmlns:mc="http://schemas.openxmlformats.org/markup-compatibility/2006" xmlns:p14="http://schemas.microsoft.com/office/powerpoint/2010/main">
    <mc:Choice Requires="p14">
      <p:transition spd="slow" p14:dur="2000" advTm="26182"/>
    </mc:Choice>
    <mc:Fallback xmlns="">
      <p:transition spd="slow" advTm="261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9FA9AD-E4E1-4022-93F5-37E82F3ABE21}"/>
              </a:ext>
            </a:extLst>
          </p:cNvPr>
          <p:cNvPicPr>
            <a:picLocks noChangeAspect="1"/>
          </p:cNvPicPr>
          <p:nvPr/>
        </p:nvPicPr>
        <p:blipFill>
          <a:blip r:embed="rId2"/>
          <a:stretch>
            <a:fillRect/>
          </a:stretch>
        </p:blipFill>
        <p:spPr>
          <a:xfrm>
            <a:off x="-80011" y="0"/>
            <a:ext cx="12338685" cy="7018020"/>
          </a:xfrm>
          <a:prstGeom prst="rect">
            <a:avLst/>
          </a:prstGeom>
        </p:spPr>
      </p:pic>
      <p:sp>
        <p:nvSpPr>
          <p:cNvPr id="8" name="TextBox 7">
            <a:extLst>
              <a:ext uri="{FF2B5EF4-FFF2-40B4-BE49-F238E27FC236}">
                <a16:creationId xmlns:a16="http://schemas.microsoft.com/office/drawing/2014/main" id="{852B83EB-4A14-4CC7-8441-FF5D1035D8CF}"/>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XGBoost MODEL 2 - EVALUATION</a:t>
            </a:r>
          </a:p>
        </p:txBody>
      </p:sp>
      <p:pic>
        <p:nvPicPr>
          <p:cNvPr id="6" name="Picture 5">
            <a:extLst>
              <a:ext uri="{FF2B5EF4-FFF2-40B4-BE49-F238E27FC236}">
                <a16:creationId xmlns:a16="http://schemas.microsoft.com/office/drawing/2014/main" id="{4A1E80B7-02AD-4770-84FC-8959CE598E63}"/>
              </a:ext>
            </a:extLst>
          </p:cNvPr>
          <p:cNvPicPr>
            <a:picLocks noChangeAspect="1"/>
          </p:cNvPicPr>
          <p:nvPr/>
        </p:nvPicPr>
        <p:blipFill>
          <a:blip r:embed="rId3"/>
          <a:stretch>
            <a:fillRect/>
          </a:stretch>
        </p:blipFill>
        <p:spPr>
          <a:xfrm>
            <a:off x="4803910" y="4171308"/>
            <a:ext cx="7291462" cy="2686692"/>
          </a:xfrm>
          <a:prstGeom prst="rect">
            <a:avLst/>
          </a:prstGeom>
        </p:spPr>
      </p:pic>
      <p:sp>
        <p:nvSpPr>
          <p:cNvPr id="11" name="TextBox 10">
            <a:extLst>
              <a:ext uri="{FF2B5EF4-FFF2-40B4-BE49-F238E27FC236}">
                <a16:creationId xmlns:a16="http://schemas.microsoft.com/office/drawing/2014/main" id="{2CB13BDD-C828-4FC3-AA11-6CE4CC945A49}"/>
              </a:ext>
            </a:extLst>
          </p:cNvPr>
          <p:cNvSpPr txBox="1"/>
          <p:nvPr/>
        </p:nvSpPr>
        <p:spPr>
          <a:xfrm>
            <a:off x="96628" y="6317968"/>
            <a:ext cx="504118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RMSE Observed is </a:t>
            </a:r>
            <a:r>
              <a:rPr kumimoji="0" lang="en-US" altLang="en-US" sz="2000" b="0" i="0" u="none" strike="noStrike" cap="none" normalizeH="0" baseline="0" dirty="0">
                <a:ln>
                  <a:noFill/>
                </a:ln>
                <a:solidFill>
                  <a:schemeClr val="bg1"/>
                </a:solidFill>
                <a:effectLst/>
                <a:latin typeface="var(--jp-code-font-family)"/>
              </a:rPr>
              <a:t>0.22398439419934787</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676E8334-8423-4FB6-BE04-EDF757F5063B}"/>
              </a:ext>
            </a:extLst>
          </p:cNvPr>
          <p:cNvSpPr txBox="1"/>
          <p:nvPr/>
        </p:nvSpPr>
        <p:spPr>
          <a:xfrm>
            <a:off x="223606" y="1291618"/>
            <a:ext cx="11751649" cy="2031325"/>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Model was instantiated and our training data was fit into the model. Further the model was used </a:t>
            </a:r>
            <a:r>
              <a:rPr lang="en-US" dirty="0">
                <a:solidFill>
                  <a:schemeClr val="bg1"/>
                </a:solidFill>
                <a:latin typeface="Times New Roman" panose="02020603050405020304" pitchFamily="18" charset="0"/>
                <a:cs typeface="Times New Roman" panose="02020603050405020304" pitchFamily="18" charset="0"/>
              </a:rPr>
              <a:t>for prediction on the test data.</a:t>
            </a:r>
          </a:p>
          <a:p>
            <a:pPr marL="285750" indent="-285750">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model predicted the values in the range of Test data actual throughput values.</a:t>
            </a: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XGBoost Predicted throughput values vs actual throughput values showed RMSE of 0.22398 which was better than the ARIMA models</a:t>
            </a:r>
            <a:r>
              <a:rPr lang="en-US" dirty="0">
                <a:solidFill>
                  <a:schemeClr val="bg1"/>
                </a:solidFill>
                <a:latin typeface="Times New Roman" panose="02020603050405020304" pitchFamily="18" charset="0"/>
                <a:cs typeface="Times New Roman" panose="02020603050405020304" pitchFamily="18" charset="0"/>
              </a:rPr>
              <a:t>.</a:t>
            </a: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4838084"/>
      </p:ext>
    </p:extLst>
  </p:cSld>
  <p:clrMapOvr>
    <a:masterClrMapping/>
  </p:clrMapOvr>
  <mc:AlternateContent xmlns:mc="http://schemas.openxmlformats.org/markup-compatibility/2006" xmlns:p14="http://schemas.microsoft.com/office/powerpoint/2010/main">
    <mc:Choice Requires="p14">
      <p:transition spd="slow" p14:dur="2000" advTm="27455"/>
    </mc:Choice>
    <mc:Fallback xmlns="">
      <p:transition spd="slow" advTm="274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17454B-FCDD-4A8C-A6EF-D594295D2C1A}"/>
              </a:ext>
            </a:extLst>
          </p:cNvPr>
          <p:cNvPicPr>
            <a:picLocks noChangeAspect="1"/>
          </p:cNvPicPr>
          <p:nvPr/>
        </p:nvPicPr>
        <p:blipFill>
          <a:blip r:embed="rId2"/>
          <a:stretch>
            <a:fillRect/>
          </a:stretch>
        </p:blipFill>
        <p:spPr>
          <a:xfrm>
            <a:off x="-100361" y="0"/>
            <a:ext cx="12377854" cy="7083595"/>
          </a:xfrm>
          <a:prstGeom prst="rect">
            <a:avLst/>
          </a:prstGeom>
        </p:spPr>
      </p:pic>
      <p:sp>
        <p:nvSpPr>
          <p:cNvPr id="14" name="TextBox 13">
            <a:extLst>
              <a:ext uri="{FF2B5EF4-FFF2-40B4-BE49-F238E27FC236}">
                <a16:creationId xmlns:a16="http://schemas.microsoft.com/office/drawing/2014/main" id="{A9D51F5B-CE5B-44FB-B3CF-388FF7993C4D}"/>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LSTM MODEL 3</a:t>
            </a:r>
          </a:p>
        </p:txBody>
      </p:sp>
      <p:pic>
        <p:nvPicPr>
          <p:cNvPr id="10" name="Picture 9">
            <a:extLst>
              <a:ext uri="{FF2B5EF4-FFF2-40B4-BE49-F238E27FC236}">
                <a16:creationId xmlns:a16="http://schemas.microsoft.com/office/drawing/2014/main" id="{A9BBB10E-0CE9-4E25-86F6-0EB61A6534C1}"/>
              </a:ext>
            </a:extLst>
          </p:cNvPr>
          <p:cNvPicPr>
            <a:picLocks noChangeAspect="1"/>
          </p:cNvPicPr>
          <p:nvPr/>
        </p:nvPicPr>
        <p:blipFill>
          <a:blip r:embed="rId3"/>
          <a:stretch>
            <a:fillRect/>
          </a:stretch>
        </p:blipFill>
        <p:spPr>
          <a:xfrm>
            <a:off x="285750" y="3429000"/>
            <a:ext cx="6610350" cy="3476625"/>
          </a:xfrm>
          <a:prstGeom prst="rect">
            <a:avLst/>
          </a:prstGeom>
        </p:spPr>
      </p:pic>
      <p:pic>
        <p:nvPicPr>
          <p:cNvPr id="15" name="Picture 14">
            <a:extLst>
              <a:ext uri="{FF2B5EF4-FFF2-40B4-BE49-F238E27FC236}">
                <a16:creationId xmlns:a16="http://schemas.microsoft.com/office/drawing/2014/main" id="{6C05334A-9E12-429F-B56B-342C3EA9618B}"/>
              </a:ext>
            </a:extLst>
          </p:cNvPr>
          <p:cNvPicPr>
            <a:picLocks noChangeAspect="1"/>
          </p:cNvPicPr>
          <p:nvPr/>
        </p:nvPicPr>
        <p:blipFill>
          <a:blip r:embed="rId4"/>
          <a:stretch>
            <a:fillRect/>
          </a:stretch>
        </p:blipFill>
        <p:spPr>
          <a:xfrm>
            <a:off x="7181850" y="1466850"/>
            <a:ext cx="5010150" cy="5391150"/>
          </a:xfrm>
          <a:prstGeom prst="rect">
            <a:avLst/>
          </a:prstGeom>
        </p:spPr>
      </p:pic>
      <p:sp>
        <p:nvSpPr>
          <p:cNvPr id="6" name="TextBox 5">
            <a:extLst>
              <a:ext uri="{FF2B5EF4-FFF2-40B4-BE49-F238E27FC236}">
                <a16:creationId xmlns:a16="http://schemas.microsoft.com/office/drawing/2014/main" id="{11A2FDD0-A44D-485C-BF41-B0F66B686660}"/>
              </a:ext>
            </a:extLst>
          </p:cNvPr>
          <p:cNvSpPr txBox="1"/>
          <p:nvPr/>
        </p:nvSpPr>
        <p:spPr>
          <a:xfrm>
            <a:off x="223607" y="1291618"/>
            <a:ext cx="6958243" cy="2585323"/>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The </a:t>
            </a:r>
            <a:r>
              <a:rPr lang="en-US" dirty="0">
                <a:solidFill>
                  <a:schemeClr val="bg1"/>
                </a:solidFill>
                <a:latin typeface="Times New Roman" panose="02020603050405020304" pitchFamily="18" charset="0"/>
                <a:cs typeface="Times New Roman" panose="02020603050405020304" pitchFamily="18" charset="0"/>
              </a:rPr>
              <a:t>Data was separated into training and test data. The test data was used for evaluation.</a:t>
            </a: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Data was scaled before model was used to learn from the data. Scaling helps in reducing the training time in case of neural networks. Data was scaled in the range of 0 and 1.</a:t>
            </a: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Dropout of 10% was used to increase efficiency and reduce overfitting.</a:t>
            </a:r>
          </a:p>
          <a:p>
            <a:pPr marL="285750" indent="-285750">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459799"/>
      </p:ext>
    </p:extLst>
  </p:cSld>
  <p:clrMapOvr>
    <a:masterClrMapping/>
  </p:clrMapOvr>
  <mc:AlternateContent xmlns:mc="http://schemas.openxmlformats.org/markup-compatibility/2006" xmlns:p14="http://schemas.microsoft.com/office/powerpoint/2010/main">
    <mc:Choice Requires="p14">
      <p:transition spd="slow" p14:dur="2000" advTm="26699"/>
    </mc:Choice>
    <mc:Fallback xmlns="">
      <p:transition spd="slow" advTm="266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444DD3-981A-4567-B53F-B4928A1BDFB1}"/>
              </a:ext>
            </a:extLst>
          </p:cNvPr>
          <p:cNvPicPr>
            <a:picLocks noChangeAspect="1"/>
          </p:cNvPicPr>
          <p:nvPr/>
        </p:nvPicPr>
        <p:blipFill>
          <a:blip r:embed="rId2"/>
          <a:stretch>
            <a:fillRect/>
          </a:stretch>
        </p:blipFill>
        <p:spPr>
          <a:xfrm>
            <a:off x="-89210" y="0"/>
            <a:ext cx="12366703" cy="6918133"/>
          </a:xfrm>
          <a:prstGeom prst="rect">
            <a:avLst/>
          </a:prstGeom>
          <a:effectLst>
            <a:reflection blurRad="6350" stA="0" endPos="40000" dist="101600" dir="5400000" sy="-100000" algn="bl" rotWithShape="0"/>
          </a:effectLst>
        </p:spPr>
      </p:pic>
      <p:sp>
        <p:nvSpPr>
          <p:cNvPr id="26" name="TextBox 25">
            <a:extLst>
              <a:ext uri="{FF2B5EF4-FFF2-40B4-BE49-F238E27FC236}">
                <a16:creationId xmlns:a16="http://schemas.microsoft.com/office/drawing/2014/main" id="{ABA08615-B5CD-4F3D-AB00-429852BA495B}"/>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LSTM MODEL 3 - EVALUATION</a:t>
            </a:r>
          </a:p>
        </p:txBody>
      </p:sp>
      <p:pic>
        <p:nvPicPr>
          <p:cNvPr id="9" name="Picture 8">
            <a:extLst>
              <a:ext uri="{FF2B5EF4-FFF2-40B4-BE49-F238E27FC236}">
                <a16:creationId xmlns:a16="http://schemas.microsoft.com/office/drawing/2014/main" id="{AC2A82EC-43DD-496F-A04C-B7BA2F66316D}"/>
              </a:ext>
            </a:extLst>
          </p:cNvPr>
          <p:cNvPicPr>
            <a:picLocks noChangeAspect="1"/>
          </p:cNvPicPr>
          <p:nvPr/>
        </p:nvPicPr>
        <p:blipFill>
          <a:blip r:embed="rId3"/>
          <a:stretch>
            <a:fillRect/>
          </a:stretch>
        </p:blipFill>
        <p:spPr>
          <a:xfrm>
            <a:off x="6124575" y="847809"/>
            <a:ext cx="6072775" cy="3019342"/>
          </a:xfrm>
          <a:prstGeom prst="rect">
            <a:avLst/>
          </a:prstGeom>
        </p:spPr>
      </p:pic>
      <p:pic>
        <p:nvPicPr>
          <p:cNvPr id="11" name="Picture 10">
            <a:extLst>
              <a:ext uri="{FF2B5EF4-FFF2-40B4-BE49-F238E27FC236}">
                <a16:creationId xmlns:a16="http://schemas.microsoft.com/office/drawing/2014/main" id="{6D0865AB-3995-40B5-B925-AB412F6E5924}"/>
              </a:ext>
            </a:extLst>
          </p:cNvPr>
          <p:cNvPicPr>
            <a:picLocks noChangeAspect="1"/>
          </p:cNvPicPr>
          <p:nvPr/>
        </p:nvPicPr>
        <p:blipFill>
          <a:blip r:embed="rId4"/>
          <a:stretch>
            <a:fillRect/>
          </a:stretch>
        </p:blipFill>
        <p:spPr>
          <a:xfrm>
            <a:off x="204433" y="3591190"/>
            <a:ext cx="5891567" cy="3266809"/>
          </a:xfrm>
          <a:prstGeom prst="rect">
            <a:avLst/>
          </a:prstGeom>
        </p:spPr>
      </p:pic>
      <p:sp>
        <p:nvSpPr>
          <p:cNvPr id="17" name="TextBox 16">
            <a:extLst>
              <a:ext uri="{FF2B5EF4-FFF2-40B4-BE49-F238E27FC236}">
                <a16:creationId xmlns:a16="http://schemas.microsoft.com/office/drawing/2014/main" id="{8A4BAD2A-4261-4BE4-A6E9-D5271ACA728B}"/>
              </a:ext>
            </a:extLst>
          </p:cNvPr>
          <p:cNvSpPr txBox="1"/>
          <p:nvPr/>
        </p:nvSpPr>
        <p:spPr>
          <a:xfrm>
            <a:off x="6155055" y="6518023"/>
            <a:ext cx="504118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RMSE Observed is </a:t>
            </a:r>
            <a:r>
              <a:rPr kumimoji="0" lang="en-US" altLang="en-US" sz="2000" b="0" i="0" u="none" strike="noStrike" cap="none" normalizeH="0" baseline="0" dirty="0">
                <a:ln>
                  <a:noFill/>
                </a:ln>
                <a:solidFill>
                  <a:schemeClr val="bg1"/>
                </a:solidFill>
                <a:effectLst/>
                <a:latin typeface="var(--jp-code-font-family)"/>
              </a:rPr>
              <a:t>0.26272519376520337</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27FEDC68-FA2E-4992-8C59-396CFE00F5C6}"/>
              </a:ext>
            </a:extLst>
          </p:cNvPr>
          <p:cNvSpPr txBox="1"/>
          <p:nvPr/>
        </p:nvSpPr>
        <p:spPr>
          <a:xfrm>
            <a:off x="46975" y="1005869"/>
            <a:ext cx="6253459" cy="2585322"/>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The chart on the right shows Training loss vs Validation loss</a:t>
            </a:r>
            <a:r>
              <a:rPr lang="en-US" dirty="0">
                <a:solidFill>
                  <a:schemeClr val="bg1"/>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training loss indicates how well the model is fitting the training data, while the validation loss indicates how well the model fits new data. </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We can see the loss reduces for both Training and Validation plots and reaches a point of stability.</a:t>
            </a: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1C6B806-EA06-4915-B1BB-D74CEA0E9B7D}"/>
              </a:ext>
            </a:extLst>
          </p:cNvPr>
          <p:cNvSpPr txBox="1"/>
          <p:nvPr/>
        </p:nvSpPr>
        <p:spPr>
          <a:xfrm>
            <a:off x="6253457" y="3989848"/>
            <a:ext cx="5891567" cy="2585323"/>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The compiled model was used for prediction of  UE_DL_Throughput.</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The model pr</a:t>
            </a:r>
            <a:r>
              <a:rPr lang="en-US" dirty="0">
                <a:solidFill>
                  <a:schemeClr val="bg1"/>
                </a:solidFill>
                <a:latin typeface="Times New Roman" panose="02020603050405020304" pitchFamily="18" charset="0"/>
                <a:cs typeface="Times New Roman" panose="02020603050405020304" pitchFamily="18" charset="0"/>
              </a:rPr>
              <a:t>edicted the throughput for 50 days and the predicted values were compared with actual test values.</a:t>
            </a:r>
          </a:p>
          <a:p>
            <a:pPr marL="285750" indent="-285750">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LSTM model RMSE was better than ARIMA models and slightly higher than XGBoost.</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500849"/>
      </p:ext>
    </p:extLst>
  </p:cSld>
  <p:clrMapOvr>
    <a:masterClrMapping/>
  </p:clrMapOvr>
  <mc:AlternateContent xmlns:mc="http://schemas.openxmlformats.org/markup-compatibility/2006" xmlns:p14="http://schemas.microsoft.com/office/powerpoint/2010/main">
    <mc:Choice Requires="p14">
      <p:transition spd="slow" p14:dur="2000" advTm="57340"/>
    </mc:Choice>
    <mc:Fallback xmlns="">
      <p:transition spd="slow" advTm="5734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AC595-EB00-4881-A45F-228682816CD0}"/>
              </a:ext>
            </a:extLst>
          </p:cNvPr>
          <p:cNvPicPr>
            <a:picLocks noChangeAspect="1"/>
          </p:cNvPicPr>
          <p:nvPr/>
        </p:nvPicPr>
        <p:blipFill>
          <a:blip r:embed="rId2"/>
          <a:stretch>
            <a:fillRect/>
          </a:stretch>
        </p:blipFill>
        <p:spPr>
          <a:xfrm>
            <a:off x="-98261" y="0"/>
            <a:ext cx="12398055" cy="6969512"/>
          </a:xfrm>
          <a:prstGeom prst="rect">
            <a:avLst/>
          </a:prstGeom>
          <a:effectLst>
            <a:reflection blurRad="6350" stA="0" endPos="90000" dir="5400000" sy="-100000" algn="bl" rotWithShape="0"/>
          </a:effectLst>
        </p:spPr>
      </p:pic>
      <p:graphicFrame>
        <p:nvGraphicFramePr>
          <p:cNvPr id="65" name="TextBox 3">
            <a:extLst>
              <a:ext uri="{FF2B5EF4-FFF2-40B4-BE49-F238E27FC236}">
                <a16:creationId xmlns:a16="http://schemas.microsoft.com/office/drawing/2014/main" id="{9D025473-9367-446F-B580-B6F8E61273A5}"/>
              </a:ext>
            </a:extLst>
          </p:cNvPr>
          <p:cNvGraphicFramePr/>
          <p:nvPr>
            <p:extLst>
              <p:ext uri="{D42A27DB-BD31-4B8C-83A1-F6EECF244321}">
                <p14:modId xmlns:p14="http://schemas.microsoft.com/office/powerpoint/2010/main" val="2340960916"/>
              </p:ext>
            </p:extLst>
          </p:nvPr>
        </p:nvGraphicFramePr>
        <p:xfrm>
          <a:off x="2233061" y="1134886"/>
          <a:ext cx="9336639" cy="5380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9" name="Picture 58">
            <a:extLst>
              <a:ext uri="{FF2B5EF4-FFF2-40B4-BE49-F238E27FC236}">
                <a16:creationId xmlns:a16="http://schemas.microsoft.com/office/drawing/2014/main" id="{5600674F-E9AF-4CCB-90E0-F95EFB4A50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60" y="1389778"/>
            <a:ext cx="2408909" cy="2329573"/>
          </a:xfrm>
          <a:prstGeom prst="rect">
            <a:avLst/>
          </a:prstGeom>
        </p:spPr>
      </p:pic>
      <p:sp>
        <p:nvSpPr>
          <p:cNvPr id="61" name="TextBox 60">
            <a:extLst>
              <a:ext uri="{FF2B5EF4-FFF2-40B4-BE49-F238E27FC236}">
                <a16:creationId xmlns:a16="http://schemas.microsoft.com/office/drawing/2014/main" id="{FD778A6B-5C5B-42E7-8271-29FD07FCE460}"/>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CONCLUSION</a:t>
            </a:r>
          </a:p>
        </p:txBody>
      </p:sp>
    </p:spTree>
    <p:extLst>
      <p:ext uri="{BB962C8B-B14F-4D97-AF65-F5344CB8AC3E}">
        <p14:creationId xmlns:p14="http://schemas.microsoft.com/office/powerpoint/2010/main" val="1118245828"/>
      </p:ext>
    </p:extLst>
  </p:cSld>
  <p:clrMapOvr>
    <a:masterClrMapping/>
  </p:clrMapOvr>
  <mc:AlternateContent xmlns:mc="http://schemas.openxmlformats.org/markup-compatibility/2006" xmlns:p14="http://schemas.microsoft.com/office/powerpoint/2010/main">
    <mc:Choice Requires="p14">
      <p:transition spd="slow" p14:dur="2000" advTm="75075"/>
    </mc:Choice>
    <mc:Fallback xmlns="">
      <p:transition spd="slow" advTm="750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AC595-EB00-4881-A45F-228682816CD0}"/>
              </a:ext>
            </a:extLst>
          </p:cNvPr>
          <p:cNvPicPr>
            <a:picLocks noChangeAspect="1"/>
          </p:cNvPicPr>
          <p:nvPr/>
        </p:nvPicPr>
        <p:blipFill>
          <a:blip r:embed="rId2"/>
          <a:stretch>
            <a:fillRect/>
          </a:stretch>
        </p:blipFill>
        <p:spPr>
          <a:xfrm>
            <a:off x="-189597" y="0"/>
            <a:ext cx="12511695" cy="6947210"/>
          </a:xfrm>
          <a:prstGeom prst="rect">
            <a:avLst/>
          </a:prstGeom>
          <a:effectLst>
            <a:reflection blurRad="6350" stA="0" endPos="90000" dir="5400000" sy="-100000" algn="bl" rotWithShape="0"/>
          </a:effectLst>
        </p:spPr>
      </p:pic>
      <p:sp>
        <p:nvSpPr>
          <p:cNvPr id="5" name="Rectangle 4">
            <a:extLst>
              <a:ext uri="{FF2B5EF4-FFF2-40B4-BE49-F238E27FC236}">
                <a16:creationId xmlns:a16="http://schemas.microsoft.com/office/drawing/2014/main" id="{73A57925-3AAF-478F-9087-461917BCC444}"/>
              </a:ext>
            </a:extLst>
          </p:cNvPr>
          <p:cNvSpPr/>
          <p:nvPr/>
        </p:nvSpPr>
        <p:spPr>
          <a:xfrm>
            <a:off x="1935627" y="2030075"/>
            <a:ext cx="7520649" cy="1862048"/>
          </a:xfrm>
          <a:prstGeom prst="rect">
            <a:avLst/>
          </a:prstGeom>
          <a:noFill/>
        </p:spPr>
        <p:txBody>
          <a:bodyPr wrap="none" lIns="91440" tIns="45720" rIns="91440" bIns="45720">
            <a:spAutoFit/>
          </a:bodyPr>
          <a:lstStyle/>
          <a:p>
            <a:pPr algn="ctr"/>
            <a:r>
              <a:rPr lang="en-US" sz="11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99452155"/>
      </p:ext>
    </p:extLst>
  </p:cSld>
  <p:clrMapOvr>
    <a:masterClrMapping/>
  </p:clrMapOvr>
  <mc:AlternateContent xmlns:mc="http://schemas.openxmlformats.org/markup-compatibility/2006" xmlns:p14="http://schemas.microsoft.com/office/powerpoint/2010/main">
    <mc:Choice Requires="p14">
      <p:transition spd="slow" p14:dur="2000" advTm="3411"/>
    </mc:Choice>
    <mc:Fallback xmlns="">
      <p:transition spd="slow" advTm="3411"/>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0EEF0"/>
        </a:solidFill>
        <a:effectLst/>
      </p:bgPr>
    </p:bg>
    <p:spTree>
      <p:nvGrpSpPr>
        <p:cNvPr id="1" name=""/>
        <p:cNvGrpSpPr/>
        <p:nvPr/>
      </p:nvGrpSpPr>
      <p:grpSpPr>
        <a:xfrm>
          <a:off x="0" y="0"/>
          <a:ext cx="0" cy="0"/>
          <a:chOff x="0" y="0"/>
          <a:chExt cx="0" cy="0"/>
        </a:xfrm>
      </p:grpSpPr>
      <p:pic>
        <p:nvPicPr>
          <p:cNvPr id="2058" name="Picture 10" descr="Technology network background. Premium Photo">
            <a:extLst>
              <a:ext uri="{FF2B5EF4-FFF2-40B4-BE49-F238E27FC236}">
                <a16:creationId xmlns:a16="http://schemas.microsoft.com/office/drawing/2014/main" id="{E65F83CC-7C8F-45D2-A77D-60C3F5EF07D4}"/>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369706" y="1"/>
            <a:ext cx="12782133" cy="7022384"/>
          </a:xfrm>
          <a:prstGeom prst="rect">
            <a:avLst/>
          </a:prstGeom>
          <a:gradFill flip="none" rotWithShape="1">
            <a:gsLst>
              <a:gs pos="24000">
                <a:srgbClr val="FFC41C"/>
              </a:gs>
              <a:gs pos="0">
                <a:srgbClr val="FEC630"/>
              </a:gs>
              <a:gs pos="48000">
                <a:schemeClr val="accent4">
                  <a:lumMod val="97000"/>
                  <a:lumOff val="3000"/>
                </a:schemeClr>
              </a:gs>
              <a:gs pos="100000">
                <a:schemeClr val="accent4">
                  <a:lumMod val="60000"/>
                  <a:lumOff val="40000"/>
                </a:schemeClr>
              </a:gs>
            </a:gsLst>
            <a:lin ang="16200000" scaled="1"/>
            <a:tileRect/>
          </a:gradFill>
          <a:effectLst>
            <a:outerShdw blurRad="50800" dist="50800" dir="5400000" algn="ctr" rotWithShape="0">
              <a:srgbClr val="000000"/>
            </a:outerShdw>
          </a:effectLst>
        </p:spPr>
      </p:pic>
      <p:sp>
        <p:nvSpPr>
          <p:cNvPr id="7" name="TextBox 6">
            <a:extLst>
              <a:ext uri="{FF2B5EF4-FFF2-40B4-BE49-F238E27FC236}">
                <a16:creationId xmlns:a16="http://schemas.microsoft.com/office/drawing/2014/main" id="{AF67171F-6501-40F4-9269-9B8A2D5804D5}"/>
              </a:ext>
            </a:extLst>
          </p:cNvPr>
          <p:cNvSpPr txBox="1"/>
          <p:nvPr/>
        </p:nvSpPr>
        <p:spPr>
          <a:xfrm>
            <a:off x="0" y="1036659"/>
            <a:ext cx="11928279" cy="5404556"/>
          </a:xfrm>
          <a:prstGeom prst="rect">
            <a:avLst/>
          </a:prstGeom>
          <a:noFill/>
        </p:spPr>
        <p:txBody>
          <a:bodyPr wrap="square" rtlCol="0">
            <a:spAutoFit/>
          </a:bodyPr>
          <a:lstStyle/>
          <a:p>
            <a:r>
              <a:rPr lang="en-US" sz="2400" b="1" dirty="0">
                <a:solidFill>
                  <a:schemeClr val="bg1"/>
                </a:solidFill>
              </a:rPr>
              <a:t>Problem Statement </a:t>
            </a:r>
          </a:p>
          <a:p>
            <a:pPr marL="0" marR="0">
              <a:lnSpc>
                <a:spcPct val="107000"/>
              </a:lnSpc>
              <a:spcBef>
                <a:spcPts val="0"/>
              </a:spcBef>
              <a:spcAft>
                <a:spcPts val="800"/>
              </a:spcAft>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Degradation in important cellular Network KPIs like Downlink throughput can impact the satisfaction of end user negatively. </a:t>
            </a:r>
          </a:p>
          <a:p>
            <a:pPr marL="0" marR="0">
              <a:lnSpc>
                <a:spcPct val="107000"/>
              </a:lnSpc>
              <a:spcBef>
                <a:spcPts val="0"/>
              </a:spcBef>
              <a:spcAft>
                <a:spcPts val="800"/>
              </a:spcAft>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Devices have become more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data centric rather than traditional calling or messaging services. Slow downloads speed can make a customer unhappy and hence its very important to provide customers with a good throughput speed. The operators try to maintain a minimum average throughput to make sure customer enjoy a good experience. Its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important to know in advance when the KPI might go below the targeted threshold so that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operators can proactively work towards improving the Throughput by network optimization or adding more capacity and resources.</a:t>
            </a:r>
            <a:endParaRPr lang="en-US" sz="2400" b="1" dirty="0">
              <a:solidFill>
                <a:schemeClr val="bg1"/>
              </a:solidFill>
            </a:endParaRPr>
          </a:p>
          <a:p>
            <a:pPr>
              <a:lnSpc>
                <a:spcPct val="107000"/>
              </a:lnSpc>
              <a:spcAft>
                <a:spcPts val="800"/>
              </a:spcAft>
            </a:pPr>
            <a:r>
              <a:rPr lang="en-US" sz="2400" b="1" dirty="0">
                <a:solidFill>
                  <a:schemeClr val="bg1"/>
                </a:solidFill>
              </a:rPr>
              <a:t>Research Question</a:t>
            </a:r>
          </a:p>
          <a:p>
            <a:pPr>
              <a:lnSpc>
                <a:spcPct val="107000"/>
              </a:lnSpc>
              <a:spcAft>
                <a:spcPts val="800"/>
              </a:spcAft>
            </a:pPr>
            <a:r>
              <a:rPr lang="en-US" dirty="0">
                <a:solidFill>
                  <a:schemeClr val="bg1"/>
                </a:solidFill>
                <a:latin typeface="Times New Roman" panose="02020603050405020304" pitchFamily="18" charset="0"/>
                <a:cs typeface="Times New Roman" panose="02020603050405020304" pitchFamily="18" charset="0"/>
              </a:rPr>
              <a:t>Can time series forecasting help in predicting the Downlink Throughput KPI that can help cellular operators maintain the satisfaction level of customers by providing better experience?</a:t>
            </a:r>
          </a:p>
          <a:p>
            <a:pPr marR="0">
              <a:lnSpc>
                <a:spcPct val="107000"/>
              </a:lnSpc>
              <a:spcBef>
                <a:spcPts val="0"/>
              </a:spcBef>
              <a:spcAft>
                <a:spcPts val="800"/>
              </a:spcAft>
            </a:pPr>
            <a:r>
              <a:rPr lang="en-US" sz="2400" b="1" dirty="0">
                <a:solidFill>
                  <a:schemeClr val="bg1"/>
                </a:solidFill>
              </a:rPr>
              <a:t>Methodology</a:t>
            </a:r>
          </a:p>
          <a:p>
            <a:pPr marR="0">
              <a:lnSpc>
                <a:spcPct val="107000"/>
              </a:lnSpc>
              <a:spcBef>
                <a:spcPts val="0"/>
              </a:spcBef>
              <a:spcAft>
                <a:spcPts val="800"/>
              </a:spcAft>
            </a:pPr>
            <a:r>
              <a:rPr lang="en-US" dirty="0">
                <a:solidFill>
                  <a:schemeClr val="bg1"/>
                </a:solidFill>
                <a:latin typeface="Times New Roman" panose="02020603050405020304" pitchFamily="18" charset="0"/>
                <a:cs typeface="Times New Roman" panose="02020603050405020304" pitchFamily="18" charset="0"/>
              </a:rPr>
              <a:t>To answer the research question presented above, I used Time Series Forecasting to predict the User Downlink Throughput. For predicting the Throughput, I used ARIMA, XGBoost and LSTM models. The performance observed with all the three models will be discussed later in the presentation.</a:t>
            </a:r>
          </a:p>
          <a:p>
            <a:endParaRPr lang="en-US" b="1" dirty="0"/>
          </a:p>
        </p:txBody>
      </p:sp>
      <p:sp>
        <p:nvSpPr>
          <p:cNvPr id="15" name="TextBox 14">
            <a:extLst>
              <a:ext uri="{FF2B5EF4-FFF2-40B4-BE49-F238E27FC236}">
                <a16:creationId xmlns:a16="http://schemas.microsoft.com/office/drawing/2014/main" id="{67191FC7-49B3-4C0C-95F6-930442B5A75A}"/>
              </a:ext>
            </a:extLst>
          </p:cNvPr>
          <p:cNvSpPr txBox="1"/>
          <p:nvPr/>
        </p:nvSpPr>
        <p:spPr>
          <a:xfrm>
            <a:off x="51387" y="164387"/>
            <a:ext cx="11928280" cy="707886"/>
          </a:xfrm>
          <a:prstGeom prst="rect">
            <a:avLst/>
          </a:prstGeom>
          <a:noFill/>
        </p:spPr>
        <p:txBody>
          <a:bodyPr wrap="square" rtlCol="0">
            <a:spAutoFit/>
          </a:bodyPr>
          <a:lstStyle/>
          <a:p>
            <a:pPr algn="ctr"/>
            <a:r>
              <a:rPr lang="en-US" sz="4000">
                <a:solidFill>
                  <a:schemeClr val="bg1"/>
                </a:solidFill>
              </a:rPr>
              <a:t>PROBLEM STATEMENT</a:t>
            </a:r>
            <a:endParaRPr lang="en-US" sz="4000" dirty="0">
              <a:solidFill>
                <a:schemeClr val="bg1"/>
              </a:solidFill>
            </a:endParaRPr>
          </a:p>
        </p:txBody>
      </p:sp>
      <p:pic>
        <p:nvPicPr>
          <p:cNvPr id="5" name="Picture 4">
            <a:extLst>
              <a:ext uri="{FF2B5EF4-FFF2-40B4-BE49-F238E27FC236}">
                <a16:creationId xmlns:a16="http://schemas.microsoft.com/office/drawing/2014/main" id="{03447ED5-52A5-4060-B25C-117D2C43C36E}"/>
              </a:ext>
            </a:extLst>
          </p:cNvPr>
          <p:cNvPicPr>
            <a:picLocks noChangeAspect="1"/>
          </p:cNvPicPr>
          <p:nvPr/>
        </p:nvPicPr>
        <p:blipFill>
          <a:blip r:embed="rId3"/>
          <a:stretch>
            <a:fillRect/>
          </a:stretch>
        </p:blipFill>
        <p:spPr>
          <a:xfrm>
            <a:off x="9953964" y="5619389"/>
            <a:ext cx="2238036" cy="1345846"/>
          </a:xfrm>
          <a:prstGeom prst="rect">
            <a:avLst/>
          </a:prstGeom>
        </p:spPr>
      </p:pic>
    </p:spTree>
    <p:extLst>
      <p:ext uri="{BB962C8B-B14F-4D97-AF65-F5344CB8AC3E}">
        <p14:creationId xmlns:p14="http://schemas.microsoft.com/office/powerpoint/2010/main" val="2001706127"/>
      </p:ext>
    </p:extLst>
  </p:cSld>
  <p:clrMapOvr>
    <a:masterClrMapping/>
  </p:clrMapOvr>
  <mc:AlternateContent xmlns:mc="http://schemas.openxmlformats.org/markup-compatibility/2006">
    <mc:Choice xmlns:p14="http://schemas.microsoft.com/office/powerpoint/2010/main" Requires="p14">
      <p:transition p14:dur="0" advTm="176494"/>
    </mc:Choice>
    <mc:Fallback>
      <p:transition advTm="17649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7BC4C6-1197-4E04-A32B-C64821025962}"/>
              </a:ext>
            </a:extLst>
          </p:cNvPr>
          <p:cNvPicPr>
            <a:picLocks noChangeAspect="1"/>
          </p:cNvPicPr>
          <p:nvPr/>
        </p:nvPicPr>
        <p:blipFill>
          <a:blip r:embed="rId2"/>
          <a:stretch>
            <a:fillRect/>
          </a:stretch>
        </p:blipFill>
        <p:spPr>
          <a:xfrm>
            <a:off x="-94180" y="0"/>
            <a:ext cx="12380359" cy="6958940"/>
          </a:xfrm>
          <a:prstGeom prst="rect">
            <a:avLst/>
          </a:prstGeom>
        </p:spPr>
      </p:pic>
      <p:sp>
        <p:nvSpPr>
          <p:cNvPr id="2" name="TextBox 1">
            <a:extLst>
              <a:ext uri="{FF2B5EF4-FFF2-40B4-BE49-F238E27FC236}">
                <a16:creationId xmlns:a16="http://schemas.microsoft.com/office/drawing/2014/main" id="{97CC19D4-BF7D-412E-98E9-187DC17CF8E1}"/>
              </a:ext>
            </a:extLst>
          </p:cNvPr>
          <p:cNvSpPr txBox="1"/>
          <p:nvPr/>
        </p:nvSpPr>
        <p:spPr>
          <a:xfrm>
            <a:off x="199969" y="1395202"/>
            <a:ext cx="6825841" cy="4547463"/>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my project, I collected the Data for 1 market of a telecom operator. The data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was collected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the last 227 days.</a:t>
            </a:r>
          </a:p>
          <a:p>
            <a:pPr marL="285750" marR="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data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set has 9 columns which include </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Average User Downlink throughput along with other relevant KPIs. The Dataset has a total of 9 columns which are </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shown here on the right.</a:t>
            </a:r>
          </a:p>
          <a:p>
            <a:pPr marL="285750" marR="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There were no null or missing values in the collected data.</a:t>
            </a:r>
          </a:p>
          <a:p>
            <a:pPr marL="285750" marR="0" indent="-285750">
              <a:lnSpc>
                <a:spcPct val="107000"/>
              </a:lnSpc>
              <a:spcBef>
                <a:spcPts val="0"/>
              </a:spcBef>
              <a:spcAft>
                <a:spcPts val="800"/>
              </a:spcAft>
              <a:buFont typeface="Wingdings" panose="05000000000000000000" pitchFamily="2" charset="2"/>
              <a:buChar char="Ø"/>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intent for this project will be to predict UE_DL_Throughput.</a:t>
            </a:r>
          </a:p>
          <a:p>
            <a:pPr marL="285750" marR="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rrelation plot shows that UE_DL_Throughput has high inverse correlation with PRB_Util_DL_GT_90% and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Weighted_Avg_PRB_Util_DL</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high direct correlation with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CQI_Legacy_AllRanks</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R="0">
              <a:lnSpc>
                <a:spcPct val="107000"/>
              </a:lnSpc>
              <a:spcBef>
                <a:spcPts val="0"/>
              </a:spcBef>
              <a:spcAft>
                <a:spcPts val="800"/>
              </a:spcAft>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Box 67">
            <a:extLst>
              <a:ext uri="{FF2B5EF4-FFF2-40B4-BE49-F238E27FC236}">
                <a16:creationId xmlns:a16="http://schemas.microsoft.com/office/drawing/2014/main" id="{2C5F582D-554A-4859-99E9-B513DF59442A}"/>
              </a:ext>
            </a:extLst>
          </p:cNvPr>
          <p:cNvSpPr txBox="1"/>
          <p:nvPr/>
        </p:nvSpPr>
        <p:spPr>
          <a:xfrm>
            <a:off x="51387" y="164387"/>
            <a:ext cx="11928280" cy="707886"/>
          </a:xfrm>
          <a:prstGeom prst="rect">
            <a:avLst/>
          </a:prstGeom>
          <a:noFill/>
        </p:spPr>
        <p:txBody>
          <a:bodyPr wrap="square" rtlCol="0">
            <a:spAutoFit/>
          </a:bodyPr>
          <a:lstStyle/>
          <a:p>
            <a:pPr algn="ctr"/>
            <a:r>
              <a:rPr lang="en-US" sz="4000" dirty="0">
                <a:solidFill>
                  <a:schemeClr val="bg1"/>
                </a:solidFill>
              </a:rPr>
              <a:t>Exploratory Data Analysis</a:t>
            </a:r>
          </a:p>
        </p:txBody>
      </p:sp>
      <p:pic>
        <p:nvPicPr>
          <p:cNvPr id="9" name="Picture 8">
            <a:extLst>
              <a:ext uri="{FF2B5EF4-FFF2-40B4-BE49-F238E27FC236}">
                <a16:creationId xmlns:a16="http://schemas.microsoft.com/office/drawing/2014/main" id="{E8255F68-4205-48D3-963B-AB178FE254F4}"/>
              </a:ext>
            </a:extLst>
          </p:cNvPr>
          <p:cNvPicPr>
            <a:picLocks noChangeAspect="1"/>
          </p:cNvPicPr>
          <p:nvPr/>
        </p:nvPicPr>
        <p:blipFill>
          <a:blip r:embed="rId3"/>
          <a:stretch>
            <a:fillRect/>
          </a:stretch>
        </p:blipFill>
        <p:spPr>
          <a:xfrm>
            <a:off x="7119990" y="1172798"/>
            <a:ext cx="5072010" cy="2106930"/>
          </a:xfrm>
          <a:prstGeom prst="rect">
            <a:avLst/>
          </a:prstGeom>
        </p:spPr>
      </p:pic>
      <p:pic>
        <p:nvPicPr>
          <p:cNvPr id="10" name="Picture 9">
            <a:extLst>
              <a:ext uri="{FF2B5EF4-FFF2-40B4-BE49-F238E27FC236}">
                <a16:creationId xmlns:a16="http://schemas.microsoft.com/office/drawing/2014/main" id="{52E1EA10-63B0-4240-AAA3-ED894B6DEE7A}"/>
              </a:ext>
            </a:extLst>
          </p:cNvPr>
          <p:cNvPicPr>
            <a:picLocks noChangeAspect="1"/>
          </p:cNvPicPr>
          <p:nvPr/>
        </p:nvPicPr>
        <p:blipFill>
          <a:blip r:embed="rId4"/>
          <a:stretch>
            <a:fillRect/>
          </a:stretch>
        </p:blipFill>
        <p:spPr>
          <a:xfrm>
            <a:off x="7119990" y="3578273"/>
            <a:ext cx="5072009" cy="1244600"/>
          </a:xfrm>
          <a:prstGeom prst="rect">
            <a:avLst/>
          </a:prstGeom>
        </p:spPr>
      </p:pic>
    </p:spTree>
    <p:extLst>
      <p:ext uri="{BB962C8B-B14F-4D97-AF65-F5344CB8AC3E}">
        <p14:creationId xmlns:p14="http://schemas.microsoft.com/office/powerpoint/2010/main" val="2624499212"/>
      </p:ext>
    </p:extLst>
  </p:cSld>
  <p:clrMapOvr>
    <a:masterClrMapping/>
  </p:clrMapOvr>
  <mc:AlternateContent xmlns:mc="http://schemas.openxmlformats.org/markup-compatibility/2006">
    <mc:Choice xmlns:p14="http://schemas.microsoft.com/office/powerpoint/2010/main" Requires="p14">
      <p:transition p14:dur="0" advTm="38857"/>
    </mc:Choice>
    <mc:Fallback>
      <p:transition advTm="3885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559D82-3426-4545-9E18-4433D6EA2AA0}"/>
              </a:ext>
            </a:extLst>
          </p:cNvPr>
          <p:cNvPicPr>
            <a:picLocks noChangeAspect="1"/>
          </p:cNvPicPr>
          <p:nvPr/>
        </p:nvPicPr>
        <p:blipFill>
          <a:blip r:embed="rId2"/>
          <a:stretch>
            <a:fillRect/>
          </a:stretch>
        </p:blipFill>
        <p:spPr>
          <a:xfrm>
            <a:off x="-82193" y="0"/>
            <a:ext cx="12657762" cy="6894677"/>
          </a:xfrm>
          <a:prstGeom prst="rect">
            <a:avLst/>
          </a:prstGeom>
        </p:spPr>
      </p:pic>
      <p:sp>
        <p:nvSpPr>
          <p:cNvPr id="5" name="TextBox 4">
            <a:extLst>
              <a:ext uri="{FF2B5EF4-FFF2-40B4-BE49-F238E27FC236}">
                <a16:creationId xmlns:a16="http://schemas.microsoft.com/office/drawing/2014/main" id="{C9B4E24F-17A4-4FAE-93A5-05FDAED969E5}"/>
              </a:ext>
            </a:extLst>
          </p:cNvPr>
          <p:cNvSpPr txBox="1"/>
          <p:nvPr/>
        </p:nvSpPr>
        <p:spPr>
          <a:xfrm>
            <a:off x="51387" y="164387"/>
            <a:ext cx="11928280" cy="707886"/>
          </a:xfrm>
          <a:prstGeom prst="rect">
            <a:avLst/>
          </a:prstGeom>
          <a:noFill/>
        </p:spPr>
        <p:txBody>
          <a:bodyPr wrap="square" rtlCol="0">
            <a:spAutoFit/>
          </a:bodyPr>
          <a:lstStyle/>
          <a:p>
            <a:pPr algn="ctr"/>
            <a:r>
              <a:rPr lang="en-US" sz="4000" dirty="0">
                <a:solidFill>
                  <a:schemeClr val="bg1"/>
                </a:solidFill>
              </a:rPr>
              <a:t>METHODOLOGY</a:t>
            </a:r>
          </a:p>
        </p:txBody>
      </p:sp>
      <p:sp>
        <p:nvSpPr>
          <p:cNvPr id="6" name="Teardrop 5">
            <a:extLst>
              <a:ext uri="{FF2B5EF4-FFF2-40B4-BE49-F238E27FC236}">
                <a16:creationId xmlns:a16="http://schemas.microsoft.com/office/drawing/2014/main" id="{02F31B61-C4BC-4080-9377-861B753E23D5}"/>
              </a:ext>
            </a:extLst>
          </p:cNvPr>
          <p:cNvSpPr/>
          <p:nvPr/>
        </p:nvSpPr>
        <p:spPr>
          <a:xfrm rot="2181824">
            <a:off x="704810" y="1736249"/>
            <a:ext cx="1882832" cy="1889238"/>
          </a:xfrm>
          <a:prstGeom prst="teardrop">
            <a:avLst>
              <a:gd name="adj" fmla="val 111728"/>
            </a:avLst>
          </a:prstGeom>
          <a:solidFill>
            <a:srgbClr val="EA5C44"/>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a:lstStyle/>
          <a:p>
            <a:endParaRPr lang="en-US" dirty="0"/>
          </a:p>
        </p:txBody>
      </p:sp>
      <p:sp>
        <p:nvSpPr>
          <p:cNvPr id="7" name="Freeform: Shape 6">
            <a:extLst>
              <a:ext uri="{FF2B5EF4-FFF2-40B4-BE49-F238E27FC236}">
                <a16:creationId xmlns:a16="http://schemas.microsoft.com/office/drawing/2014/main" id="{D432455F-A52E-44DA-89F5-1BEC0569FC2D}"/>
              </a:ext>
            </a:extLst>
          </p:cNvPr>
          <p:cNvSpPr/>
          <p:nvPr/>
        </p:nvSpPr>
        <p:spPr>
          <a:xfrm>
            <a:off x="791979" y="1829500"/>
            <a:ext cx="1703372" cy="1676360"/>
          </a:xfrm>
          <a:custGeom>
            <a:avLst/>
            <a:gdLst>
              <a:gd name="connsiteX0" fmla="*/ 0 w 1440396"/>
              <a:gd name="connsiteY0" fmla="*/ 720197 h 1440394"/>
              <a:gd name="connsiteX1" fmla="*/ 720198 w 1440396"/>
              <a:gd name="connsiteY1" fmla="*/ 0 h 1440394"/>
              <a:gd name="connsiteX2" fmla="*/ 1440396 w 1440396"/>
              <a:gd name="connsiteY2" fmla="*/ 720197 h 1440394"/>
              <a:gd name="connsiteX3" fmla="*/ 720198 w 1440396"/>
              <a:gd name="connsiteY3" fmla="*/ 1440394 h 1440394"/>
              <a:gd name="connsiteX4" fmla="*/ 0 w 1440396"/>
              <a:gd name="connsiteY4" fmla="*/ 720197 h 1440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396" h="1440394">
                <a:moveTo>
                  <a:pt x="0" y="720197"/>
                </a:moveTo>
                <a:cubicBezTo>
                  <a:pt x="0" y="322443"/>
                  <a:pt x="322444" y="0"/>
                  <a:pt x="720198" y="0"/>
                </a:cubicBezTo>
                <a:cubicBezTo>
                  <a:pt x="1117952" y="0"/>
                  <a:pt x="1440396" y="322443"/>
                  <a:pt x="1440396" y="720197"/>
                </a:cubicBezTo>
                <a:cubicBezTo>
                  <a:pt x="1440396" y="1117951"/>
                  <a:pt x="1117952" y="1440394"/>
                  <a:pt x="720198" y="1440394"/>
                </a:cubicBezTo>
                <a:cubicBezTo>
                  <a:pt x="322444" y="1440394"/>
                  <a:pt x="0" y="1117951"/>
                  <a:pt x="0" y="720197"/>
                </a:cubicBezTo>
                <a:close/>
              </a:path>
            </a:pathLst>
          </a:cu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Collection</a:t>
            </a:r>
          </a:p>
        </p:txBody>
      </p:sp>
      <p:sp>
        <p:nvSpPr>
          <p:cNvPr id="8" name="Callout: Up Arrow 7">
            <a:extLst>
              <a:ext uri="{FF2B5EF4-FFF2-40B4-BE49-F238E27FC236}">
                <a16:creationId xmlns:a16="http://schemas.microsoft.com/office/drawing/2014/main" id="{66B276A2-28BE-4E68-B317-8D07C1CED1C6}"/>
              </a:ext>
            </a:extLst>
          </p:cNvPr>
          <p:cNvSpPr/>
          <p:nvPr/>
        </p:nvSpPr>
        <p:spPr>
          <a:xfrm>
            <a:off x="51387" y="3616845"/>
            <a:ext cx="2692609" cy="3076768"/>
          </a:xfrm>
          <a:prstGeom prst="upArrowCallout">
            <a:avLst>
              <a:gd name="adj1" fmla="val 14807"/>
              <a:gd name="adj2" fmla="val 17355"/>
              <a:gd name="adj3" fmla="val 25000"/>
              <a:gd name="adj4" fmla="val 64977"/>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endParaRPr lang="en-US" dirty="0">
              <a:solidFill>
                <a:schemeClr val="tx1">
                  <a:lumMod val="65000"/>
                  <a:lumOff val="35000"/>
                </a:schemeClr>
              </a:solidFill>
            </a:endParaRPr>
          </a:p>
          <a:p>
            <a:pPr marL="0" lvl="1" algn="ctr"/>
            <a:r>
              <a:rPr lang="en-US" sz="1600" dirty="0">
                <a:solidFill>
                  <a:schemeClr val="tx1">
                    <a:lumMod val="65000"/>
                    <a:lumOff val="35000"/>
                  </a:schemeClr>
                </a:solidFill>
              </a:rPr>
              <a:t>Raw Data was collected for one Market of a Telecom operator. The Market represents an area consisting of thousands of cellular nodes serving millions of wireless customers</a:t>
            </a:r>
          </a:p>
          <a:p>
            <a:pPr algn="ctr"/>
            <a:endParaRPr lang="en-US" dirty="0">
              <a:solidFill>
                <a:schemeClr val="tx1">
                  <a:lumMod val="65000"/>
                  <a:lumOff val="35000"/>
                </a:schemeClr>
              </a:solidFill>
            </a:endParaRPr>
          </a:p>
        </p:txBody>
      </p:sp>
      <p:sp>
        <p:nvSpPr>
          <p:cNvPr id="9" name="Teardrop 8">
            <a:extLst>
              <a:ext uri="{FF2B5EF4-FFF2-40B4-BE49-F238E27FC236}">
                <a16:creationId xmlns:a16="http://schemas.microsoft.com/office/drawing/2014/main" id="{07BB390F-C68D-4ADE-BFBF-869FE615C69D}"/>
              </a:ext>
            </a:extLst>
          </p:cNvPr>
          <p:cNvSpPr/>
          <p:nvPr/>
        </p:nvSpPr>
        <p:spPr>
          <a:xfrm rot="2102768">
            <a:off x="3502154" y="1673107"/>
            <a:ext cx="1901782" cy="1891026"/>
          </a:xfrm>
          <a:prstGeom prst="teardrop">
            <a:avLst>
              <a:gd name="adj" fmla="val 117272"/>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en-US" dirty="0"/>
          </a:p>
        </p:txBody>
      </p:sp>
      <p:sp>
        <p:nvSpPr>
          <p:cNvPr id="10" name="Freeform: Shape 9">
            <a:extLst>
              <a:ext uri="{FF2B5EF4-FFF2-40B4-BE49-F238E27FC236}">
                <a16:creationId xmlns:a16="http://schemas.microsoft.com/office/drawing/2014/main" id="{29FC7B90-B30B-4291-A316-FEA67919FB6A}"/>
              </a:ext>
            </a:extLst>
          </p:cNvPr>
          <p:cNvSpPr/>
          <p:nvPr/>
        </p:nvSpPr>
        <p:spPr>
          <a:xfrm>
            <a:off x="3684278" y="1821720"/>
            <a:ext cx="1650280" cy="1593799"/>
          </a:xfrm>
          <a:custGeom>
            <a:avLst/>
            <a:gdLst>
              <a:gd name="connsiteX0" fmla="*/ 0 w 1440396"/>
              <a:gd name="connsiteY0" fmla="*/ 720197 h 1440394"/>
              <a:gd name="connsiteX1" fmla="*/ 720198 w 1440396"/>
              <a:gd name="connsiteY1" fmla="*/ 0 h 1440394"/>
              <a:gd name="connsiteX2" fmla="*/ 1440396 w 1440396"/>
              <a:gd name="connsiteY2" fmla="*/ 720197 h 1440394"/>
              <a:gd name="connsiteX3" fmla="*/ 720198 w 1440396"/>
              <a:gd name="connsiteY3" fmla="*/ 1440394 h 1440394"/>
              <a:gd name="connsiteX4" fmla="*/ 0 w 1440396"/>
              <a:gd name="connsiteY4" fmla="*/ 720197 h 1440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396" h="1440394">
                <a:moveTo>
                  <a:pt x="0" y="720197"/>
                </a:moveTo>
                <a:cubicBezTo>
                  <a:pt x="0" y="322443"/>
                  <a:pt x="322444" y="0"/>
                  <a:pt x="720198" y="0"/>
                </a:cubicBezTo>
                <a:cubicBezTo>
                  <a:pt x="1117952" y="0"/>
                  <a:pt x="1440396" y="322443"/>
                  <a:pt x="1440396" y="720197"/>
                </a:cubicBezTo>
                <a:cubicBezTo>
                  <a:pt x="1440396" y="1117951"/>
                  <a:pt x="1117952" y="1440394"/>
                  <a:pt x="720198" y="1440394"/>
                </a:cubicBezTo>
                <a:cubicBezTo>
                  <a:pt x="322444" y="1440394"/>
                  <a:pt x="0" y="1117951"/>
                  <a:pt x="0" y="720197"/>
                </a:cubicBezTo>
                <a:close/>
              </a:path>
            </a:pathLst>
          </a:cu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p>
        </p:txBody>
      </p:sp>
      <p:sp>
        <p:nvSpPr>
          <p:cNvPr id="11" name="Callout: Up Arrow 10">
            <a:extLst>
              <a:ext uri="{FF2B5EF4-FFF2-40B4-BE49-F238E27FC236}">
                <a16:creationId xmlns:a16="http://schemas.microsoft.com/office/drawing/2014/main" id="{B1ED9DB8-B9C5-47B9-BADC-03C864CF57EA}"/>
              </a:ext>
            </a:extLst>
          </p:cNvPr>
          <p:cNvSpPr/>
          <p:nvPr/>
        </p:nvSpPr>
        <p:spPr>
          <a:xfrm>
            <a:off x="2796085" y="3571543"/>
            <a:ext cx="2948726" cy="2357499"/>
          </a:xfrm>
          <a:prstGeom prst="upArrowCallout">
            <a:avLst>
              <a:gd name="adj1" fmla="val 12510"/>
              <a:gd name="adj2" fmla="val 17950"/>
              <a:gd name="adj3" fmla="val 25000"/>
              <a:gd name="adj4" fmla="val 64977"/>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r>
              <a:rPr lang="en-US" sz="1600" dirty="0">
                <a:solidFill>
                  <a:schemeClr val="tx1">
                    <a:lumMod val="65000"/>
                    <a:lumOff val="35000"/>
                  </a:schemeClr>
                </a:solidFill>
              </a:rPr>
              <a:t>Exploratory Data analysis was performed to understand the data.</a:t>
            </a:r>
          </a:p>
        </p:txBody>
      </p:sp>
      <p:sp>
        <p:nvSpPr>
          <p:cNvPr id="12" name="Teardrop 11">
            <a:extLst>
              <a:ext uri="{FF2B5EF4-FFF2-40B4-BE49-F238E27FC236}">
                <a16:creationId xmlns:a16="http://schemas.microsoft.com/office/drawing/2014/main" id="{969BA59E-9CE5-4537-BC7D-551CFD0D092A}"/>
              </a:ext>
            </a:extLst>
          </p:cNvPr>
          <p:cNvSpPr/>
          <p:nvPr/>
        </p:nvSpPr>
        <p:spPr>
          <a:xfrm rot="2587612">
            <a:off x="6305544" y="1662807"/>
            <a:ext cx="1881484" cy="1958331"/>
          </a:xfrm>
          <a:prstGeom prst="teardrop">
            <a:avLst>
              <a:gd name="adj" fmla="val 107428"/>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a:lstStyle/>
          <a:p>
            <a:endParaRPr lang="en-US" dirty="0"/>
          </a:p>
        </p:txBody>
      </p:sp>
      <p:sp>
        <p:nvSpPr>
          <p:cNvPr id="13" name="Freeform: Shape 12">
            <a:extLst>
              <a:ext uri="{FF2B5EF4-FFF2-40B4-BE49-F238E27FC236}">
                <a16:creationId xmlns:a16="http://schemas.microsoft.com/office/drawing/2014/main" id="{6BEC5CE4-D051-47EA-9087-95BC4EBA4970}"/>
              </a:ext>
            </a:extLst>
          </p:cNvPr>
          <p:cNvSpPr/>
          <p:nvPr/>
        </p:nvSpPr>
        <p:spPr>
          <a:xfrm>
            <a:off x="6398012" y="1821720"/>
            <a:ext cx="1817780" cy="1625618"/>
          </a:xfrm>
          <a:custGeom>
            <a:avLst/>
            <a:gdLst>
              <a:gd name="connsiteX0" fmla="*/ 0 w 1440396"/>
              <a:gd name="connsiteY0" fmla="*/ 720197 h 1440394"/>
              <a:gd name="connsiteX1" fmla="*/ 720198 w 1440396"/>
              <a:gd name="connsiteY1" fmla="*/ 0 h 1440394"/>
              <a:gd name="connsiteX2" fmla="*/ 1440396 w 1440396"/>
              <a:gd name="connsiteY2" fmla="*/ 720197 h 1440394"/>
              <a:gd name="connsiteX3" fmla="*/ 720198 w 1440396"/>
              <a:gd name="connsiteY3" fmla="*/ 1440394 h 1440394"/>
              <a:gd name="connsiteX4" fmla="*/ 0 w 1440396"/>
              <a:gd name="connsiteY4" fmla="*/ 720197 h 1440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396" h="1440394">
                <a:moveTo>
                  <a:pt x="0" y="720197"/>
                </a:moveTo>
                <a:cubicBezTo>
                  <a:pt x="0" y="322443"/>
                  <a:pt x="322444" y="0"/>
                  <a:pt x="720198" y="0"/>
                </a:cubicBezTo>
                <a:cubicBezTo>
                  <a:pt x="1117952" y="0"/>
                  <a:pt x="1440396" y="322443"/>
                  <a:pt x="1440396" y="720197"/>
                </a:cubicBezTo>
                <a:cubicBezTo>
                  <a:pt x="1440396" y="1117951"/>
                  <a:pt x="1117952" y="1440394"/>
                  <a:pt x="720198" y="1440394"/>
                </a:cubicBezTo>
                <a:cubicBezTo>
                  <a:pt x="322444" y="1440394"/>
                  <a:pt x="0" y="1117951"/>
                  <a:pt x="0" y="720197"/>
                </a:cubicBezTo>
                <a:close/>
              </a:path>
            </a:pathLst>
          </a:cu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Train/Validation/Test Split</a:t>
            </a:r>
            <a:endParaRPr lang="en-US" dirty="0">
              <a:solidFill>
                <a:schemeClr val="lt1"/>
              </a:solidFill>
            </a:endParaRPr>
          </a:p>
          <a:p>
            <a:pPr algn="ctr"/>
            <a:endParaRPr lang="en-US" b="1" dirty="0">
              <a:solidFill>
                <a:schemeClr val="lt1"/>
              </a:solidFill>
            </a:endParaRPr>
          </a:p>
        </p:txBody>
      </p:sp>
      <p:sp>
        <p:nvSpPr>
          <p:cNvPr id="14" name="Callout: Up Arrow 13">
            <a:extLst>
              <a:ext uri="{FF2B5EF4-FFF2-40B4-BE49-F238E27FC236}">
                <a16:creationId xmlns:a16="http://schemas.microsoft.com/office/drawing/2014/main" id="{68B86673-8D78-4C02-9336-49433F1069A6}"/>
              </a:ext>
            </a:extLst>
          </p:cNvPr>
          <p:cNvSpPr/>
          <p:nvPr/>
        </p:nvSpPr>
        <p:spPr>
          <a:xfrm>
            <a:off x="5809419" y="3571543"/>
            <a:ext cx="2890859" cy="2357499"/>
          </a:xfrm>
          <a:prstGeom prst="upArrowCallout">
            <a:avLst>
              <a:gd name="adj1" fmla="val 13493"/>
              <a:gd name="adj2" fmla="val 19912"/>
              <a:gd name="adj3" fmla="val 25000"/>
              <a:gd name="adj4" fmla="val 64977"/>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endParaRPr lang="en-US" sz="1600" dirty="0">
              <a:solidFill>
                <a:schemeClr val="tx1">
                  <a:lumMod val="65000"/>
                  <a:lumOff val="35000"/>
                </a:schemeClr>
              </a:solidFill>
            </a:endParaRPr>
          </a:p>
          <a:p>
            <a:pPr marL="0" lvl="1" algn="ctr"/>
            <a:endParaRPr lang="en-US" sz="1600" dirty="0">
              <a:solidFill>
                <a:schemeClr val="tx1">
                  <a:lumMod val="65000"/>
                  <a:lumOff val="35000"/>
                </a:schemeClr>
              </a:solidFill>
            </a:endParaRPr>
          </a:p>
          <a:p>
            <a:pPr marL="0" lvl="1" algn="ctr"/>
            <a:r>
              <a:rPr lang="en-US" sz="1600" dirty="0">
                <a:solidFill>
                  <a:schemeClr val="tx1">
                    <a:lumMod val="65000"/>
                    <a:lumOff val="35000"/>
                  </a:schemeClr>
                </a:solidFill>
              </a:rPr>
              <a:t>Data was split into Train and Test data. 177 samples were used for training and 50 samples were used for evaluating the model prediction.</a:t>
            </a:r>
          </a:p>
          <a:p>
            <a:endParaRPr lang="en-US" dirty="0"/>
          </a:p>
        </p:txBody>
      </p:sp>
      <p:sp>
        <p:nvSpPr>
          <p:cNvPr id="15" name="Oval 14">
            <a:extLst>
              <a:ext uri="{FF2B5EF4-FFF2-40B4-BE49-F238E27FC236}">
                <a16:creationId xmlns:a16="http://schemas.microsoft.com/office/drawing/2014/main" id="{2EB4A8DD-FBF7-4F9D-8F49-0C8DAA85F11F}"/>
              </a:ext>
            </a:extLst>
          </p:cNvPr>
          <p:cNvSpPr/>
          <p:nvPr/>
        </p:nvSpPr>
        <p:spPr>
          <a:xfrm>
            <a:off x="9115178" y="1624619"/>
            <a:ext cx="1906214" cy="1927267"/>
          </a:xfrm>
          <a:prstGeom prst="ellipse">
            <a:avLst/>
          </a:prstGeom>
          <a:gradFill flip="none" rotWithShape="1">
            <a:gsLst>
              <a:gs pos="0">
                <a:srgbClr val="66FF33"/>
              </a:gs>
              <a:gs pos="100000">
                <a:srgbClr val="008000"/>
              </a:gs>
            </a:gsLst>
            <a:lin ang="2700000" scaled="1"/>
            <a:tileRect/>
          </a:gradFill>
          <a:ln>
            <a:noFill/>
          </a:ln>
          <a:effectLst>
            <a:outerShdw blurRad="381000" dist="38100" dir="2700000" sx="103000" sy="103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6" name="Freeform: Shape 15">
            <a:extLst>
              <a:ext uri="{FF2B5EF4-FFF2-40B4-BE49-F238E27FC236}">
                <a16:creationId xmlns:a16="http://schemas.microsoft.com/office/drawing/2014/main" id="{D6D8CB98-AE67-4971-928A-CA4A4A6A8D45}"/>
              </a:ext>
            </a:extLst>
          </p:cNvPr>
          <p:cNvSpPr/>
          <p:nvPr/>
        </p:nvSpPr>
        <p:spPr>
          <a:xfrm>
            <a:off x="9235184" y="1763349"/>
            <a:ext cx="1666202" cy="1649806"/>
          </a:xfrm>
          <a:custGeom>
            <a:avLst/>
            <a:gdLst>
              <a:gd name="connsiteX0" fmla="*/ 0 w 1440396"/>
              <a:gd name="connsiteY0" fmla="*/ 720197 h 1440394"/>
              <a:gd name="connsiteX1" fmla="*/ 720198 w 1440396"/>
              <a:gd name="connsiteY1" fmla="*/ 0 h 1440394"/>
              <a:gd name="connsiteX2" fmla="*/ 1440396 w 1440396"/>
              <a:gd name="connsiteY2" fmla="*/ 720197 h 1440394"/>
              <a:gd name="connsiteX3" fmla="*/ 720198 w 1440396"/>
              <a:gd name="connsiteY3" fmla="*/ 1440394 h 1440394"/>
              <a:gd name="connsiteX4" fmla="*/ 0 w 1440396"/>
              <a:gd name="connsiteY4" fmla="*/ 720197 h 1440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396" h="1440394">
                <a:moveTo>
                  <a:pt x="0" y="720197"/>
                </a:moveTo>
                <a:cubicBezTo>
                  <a:pt x="0" y="322443"/>
                  <a:pt x="322444" y="0"/>
                  <a:pt x="720198" y="0"/>
                </a:cubicBezTo>
                <a:cubicBezTo>
                  <a:pt x="1117952" y="0"/>
                  <a:pt x="1440396" y="322443"/>
                  <a:pt x="1440396" y="720197"/>
                </a:cubicBezTo>
                <a:cubicBezTo>
                  <a:pt x="1440396" y="1117951"/>
                  <a:pt x="1117952" y="1440394"/>
                  <a:pt x="720198" y="1440394"/>
                </a:cubicBezTo>
                <a:cubicBezTo>
                  <a:pt x="322444" y="1440394"/>
                  <a:pt x="0" y="1117951"/>
                  <a:pt x="0" y="720197"/>
                </a:cubicBezTo>
                <a:close/>
              </a:path>
            </a:pathLst>
          </a:custGeom>
          <a:gradFill flip="none" rotWithShape="1">
            <a:gsLst>
              <a:gs pos="0">
                <a:srgbClr val="66FF33"/>
              </a:gs>
              <a:gs pos="100000">
                <a:srgbClr val="008000"/>
              </a:gs>
            </a:gsLst>
            <a:lin ang="2700000" scaled="1"/>
            <a:tileRect/>
          </a:gradFill>
          <a:ln>
            <a:noFill/>
          </a:ln>
          <a:effectLst>
            <a:outerShdw blurRad="381000" dist="38100" dir="2700000" sx="103000" sy="103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lt1"/>
                </a:solidFill>
              </a:rPr>
              <a:t>Modeling/ Forecasting and Evaluation</a:t>
            </a:r>
          </a:p>
        </p:txBody>
      </p:sp>
      <p:sp>
        <p:nvSpPr>
          <p:cNvPr id="17" name="Callout: Up Arrow 16">
            <a:extLst>
              <a:ext uri="{FF2B5EF4-FFF2-40B4-BE49-F238E27FC236}">
                <a16:creationId xmlns:a16="http://schemas.microsoft.com/office/drawing/2014/main" id="{2D7EE9D5-3E13-4ED7-9DA0-966D05978A4C}"/>
              </a:ext>
            </a:extLst>
          </p:cNvPr>
          <p:cNvSpPr/>
          <p:nvPr/>
        </p:nvSpPr>
        <p:spPr>
          <a:xfrm>
            <a:off x="8729670" y="3505859"/>
            <a:ext cx="3249997" cy="2856439"/>
          </a:xfrm>
          <a:prstGeom prst="upArrowCallout">
            <a:avLst>
              <a:gd name="adj1" fmla="val 11232"/>
              <a:gd name="adj2" fmla="val 19837"/>
              <a:gd name="adj3" fmla="val 25000"/>
              <a:gd name="adj4" fmla="val 64977"/>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endParaRPr lang="en-US" sz="1600" dirty="0">
              <a:solidFill>
                <a:schemeClr val="tx1">
                  <a:lumMod val="65000"/>
                  <a:lumOff val="35000"/>
                </a:schemeClr>
              </a:solidFill>
            </a:endParaRPr>
          </a:p>
          <a:p>
            <a:pPr marL="0" lvl="1" algn="ctr"/>
            <a:r>
              <a:rPr lang="en-US" sz="1600" dirty="0">
                <a:solidFill>
                  <a:schemeClr val="tx1">
                    <a:lumMod val="65000"/>
                    <a:lumOff val="35000"/>
                  </a:schemeClr>
                </a:solidFill>
              </a:rPr>
              <a:t>Time Series forecasting methods like ARIMA, XGBoost, LSTM will be used for forecasting user Downlink Throughput. The compiled models were used for prediction and the results were evaluated.</a:t>
            </a:r>
          </a:p>
        </p:txBody>
      </p:sp>
    </p:spTree>
    <p:extLst>
      <p:ext uri="{BB962C8B-B14F-4D97-AF65-F5344CB8AC3E}">
        <p14:creationId xmlns:p14="http://schemas.microsoft.com/office/powerpoint/2010/main" val="124796514"/>
      </p:ext>
    </p:extLst>
  </p:cSld>
  <p:clrMapOvr>
    <a:masterClrMapping/>
  </p:clrMapOvr>
  <mc:AlternateContent xmlns:mc="http://schemas.openxmlformats.org/markup-compatibility/2006" xmlns:p14="http://schemas.microsoft.com/office/powerpoint/2010/main">
    <mc:Choice Requires="p14">
      <p:transition spd="slow" p14:dur="2000" advTm="58585"/>
    </mc:Choice>
    <mc:Fallback xmlns="">
      <p:transition spd="slow" advTm="585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FDAF65-6726-48D9-BB89-543FB4E8EC9E}"/>
              </a:ext>
            </a:extLst>
          </p:cNvPr>
          <p:cNvPicPr>
            <a:picLocks noChangeAspect="1"/>
          </p:cNvPicPr>
          <p:nvPr/>
        </p:nvPicPr>
        <p:blipFill>
          <a:blip r:embed="rId2"/>
          <a:stretch>
            <a:fillRect/>
          </a:stretch>
        </p:blipFill>
        <p:spPr>
          <a:xfrm>
            <a:off x="-80010" y="0"/>
            <a:ext cx="12390956" cy="6960870"/>
          </a:xfrm>
          <a:prstGeom prst="rect">
            <a:avLst/>
          </a:prstGeom>
        </p:spPr>
      </p:pic>
      <p:sp>
        <p:nvSpPr>
          <p:cNvPr id="5" name="TextBox 4">
            <a:extLst>
              <a:ext uri="{FF2B5EF4-FFF2-40B4-BE49-F238E27FC236}">
                <a16:creationId xmlns:a16="http://schemas.microsoft.com/office/drawing/2014/main" id="{D075123E-9F85-4839-BC2B-D4FF044A3939}"/>
              </a:ext>
            </a:extLst>
          </p:cNvPr>
          <p:cNvSpPr txBox="1"/>
          <p:nvPr/>
        </p:nvSpPr>
        <p:spPr>
          <a:xfrm>
            <a:off x="51387" y="164387"/>
            <a:ext cx="11928280" cy="707886"/>
          </a:xfrm>
          <a:prstGeom prst="rect">
            <a:avLst/>
          </a:prstGeom>
          <a:noFill/>
        </p:spPr>
        <p:txBody>
          <a:bodyPr wrap="square" rtlCol="0">
            <a:spAutoFit/>
          </a:bodyPr>
          <a:lstStyle/>
          <a:p>
            <a:pPr algn="ctr"/>
            <a:r>
              <a:rPr lang="en-US" sz="4000" dirty="0">
                <a:solidFill>
                  <a:schemeClr val="bg1"/>
                </a:solidFill>
              </a:rPr>
              <a:t>DATA UNDERSTANDING</a:t>
            </a:r>
          </a:p>
        </p:txBody>
      </p:sp>
      <p:pic>
        <p:nvPicPr>
          <p:cNvPr id="15" name="Picture 14">
            <a:extLst>
              <a:ext uri="{FF2B5EF4-FFF2-40B4-BE49-F238E27FC236}">
                <a16:creationId xmlns:a16="http://schemas.microsoft.com/office/drawing/2014/main" id="{6753473A-9D3D-464E-8D3F-916B49BE62CD}"/>
              </a:ext>
            </a:extLst>
          </p:cNvPr>
          <p:cNvPicPr>
            <a:picLocks noChangeAspect="1"/>
          </p:cNvPicPr>
          <p:nvPr/>
        </p:nvPicPr>
        <p:blipFill>
          <a:blip r:embed="rId3"/>
          <a:stretch>
            <a:fillRect/>
          </a:stretch>
        </p:blipFill>
        <p:spPr>
          <a:xfrm>
            <a:off x="5927195" y="1032455"/>
            <a:ext cx="4083971" cy="2639960"/>
          </a:xfrm>
          <a:prstGeom prst="rect">
            <a:avLst/>
          </a:prstGeom>
          <a:ln w="9525">
            <a:solidFill>
              <a:schemeClr val="tx1"/>
            </a:solidFill>
          </a:ln>
        </p:spPr>
      </p:pic>
      <p:pic>
        <p:nvPicPr>
          <p:cNvPr id="16" name="Picture 15">
            <a:extLst>
              <a:ext uri="{FF2B5EF4-FFF2-40B4-BE49-F238E27FC236}">
                <a16:creationId xmlns:a16="http://schemas.microsoft.com/office/drawing/2014/main" id="{716F469B-0517-4EF5-BE27-3302062BAC25}"/>
              </a:ext>
            </a:extLst>
          </p:cNvPr>
          <p:cNvPicPr>
            <a:picLocks noChangeAspect="1"/>
          </p:cNvPicPr>
          <p:nvPr/>
        </p:nvPicPr>
        <p:blipFill>
          <a:blip r:embed="rId4"/>
          <a:stretch>
            <a:fillRect/>
          </a:stretch>
        </p:blipFill>
        <p:spPr>
          <a:xfrm>
            <a:off x="5896373" y="3832597"/>
            <a:ext cx="6145653" cy="2861016"/>
          </a:xfrm>
          <a:prstGeom prst="rect">
            <a:avLst/>
          </a:prstGeom>
          <a:ln w="9525">
            <a:solidFill>
              <a:schemeClr val="tx1"/>
            </a:solidFill>
          </a:ln>
        </p:spPr>
      </p:pic>
      <p:sp>
        <p:nvSpPr>
          <p:cNvPr id="18" name="TextBox 17">
            <a:extLst>
              <a:ext uri="{FF2B5EF4-FFF2-40B4-BE49-F238E27FC236}">
                <a16:creationId xmlns:a16="http://schemas.microsoft.com/office/drawing/2014/main" id="{3E6FB6DE-9F2A-43B1-BB42-F56DBB3C035F}"/>
              </a:ext>
            </a:extLst>
          </p:cNvPr>
          <p:cNvSpPr txBox="1"/>
          <p:nvPr/>
        </p:nvSpPr>
        <p:spPr>
          <a:xfrm>
            <a:off x="199970" y="1395202"/>
            <a:ext cx="5512462" cy="3646960"/>
          </a:xfrm>
          <a:prstGeom prst="rect">
            <a:avLst/>
          </a:prstGeom>
          <a:noFill/>
        </p:spPr>
        <p:txBody>
          <a:bodyPr wrap="square" rtlCol="0">
            <a:spAutoFit/>
          </a:bodyPr>
          <a:lstStyle/>
          <a:p>
            <a:pPr marL="285750" marR="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plot shows the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UE_DL_Throughput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the last 227 days. The average throughput for the entire period is 7.28 Mbps with minimum of 6.39 Mbps and Max of 8.46 Mbps.</a:t>
            </a:r>
          </a:p>
          <a:p>
            <a:pPr marL="285750" marR="0" indent="-285750">
              <a:lnSpc>
                <a:spcPct val="107000"/>
              </a:lnSpc>
              <a:spcBef>
                <a:spcPts val="0"/>
              </a:spcBef>
              <a:spcAft>
                <a:spcPts val="800"/>
              </a:spcAft>
              <a:buFont typeface="Wingdings" panose="05000000000000000000" pitchFamily="2" charset="2"/>
              <a:buChar char="Ø"/>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data was split into Train and Test set. Training set has 177 samples and Test set has 50 samples .</a:t>
            </a:r>
          </a:p>
          <a:p>
            <a:pPr marL="285750" marR="0" indent="-285750">
              <a:lnSpc>
                <a:spcPct val="107000"/>
              </a:lnSpc>
              <a:spcBef>
                <a:spcPts val="0"/>
              </a:spcBef>
              <a:spcAft>
                <a:spcPts val="800"/>
              </a:spcAft>
              <a:buFont typeface="Wingdings" panose="05000000000000000000" pitchFamily="2" charset="2"/>
              <a:buChar char="Ø"/>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Since its time series forecasting problem, its important to make sure that the test data follows training data and should not be random from anywhere in the data set.</a:t>
            </a:r>
          </a:p>
          <a:p>
            <a:pPr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2C52A3B7-6F60-4A44-836F-E4DB766DEA10}"/>
              </a:ext>
            </a:extLst>
          </p:cNvPr>
          <p:cNvPicPr>
            <a:picLocks noChangeAspect="1"/>
          </p:cNvPicPr>
          <p:nvPr/>
        </p:nvPicPr>
        <p:blipFill>
          <a:blip r:embed="rId5"/>
          <a:stretch>
            <a:fillRect/>
          </a:stretch>
        </p:blipFill>
        <p:spPr>
          <a:xfrm>
            <a:off x="10067026" y="1006867"/>
            <a:ext cx="1975000" cy="2665548"/>
          </a:xfrm>
          <a:prstGeom prst="rect">
            <a:avLst/>
          </a:prstGeom>
          <a:ln w="9525">
            <a:solidFill>
              <a:schemeClr val="tx1"/>
            </a:solidFill>
          </a:ln>
        </p:spPr>
      </p:pic>
    </p:spTree>
    <p:extLst>
      <p:ext uri="{BB962C8B-B14F-4D97-AF65-F5344CB8AC3E}">
        <p14:creationId xmlns:p14="http://schemas.microsoft.com/office/powerpoint/2010/main" val="3543848921"/>
      </p:ext>
    </p:extLst>
  </p:cSld>
  <p:clrMapOvr>
    <a:masterClrMapping/>
  </p:clrMapOvr>
  <mc:AlternateContent xmlns:mc="http://schemas.openxmlformats.org/markup-compatibility/2006" xmlns:p14="http://schemas.microsoft.com/office/powerpoint/2010/main">
    <mc:Choice Requires="p14">
      <p:transition spd="slow" p14:dur="2000" advTm="33377"/>
    </mc:Choice>
    <mc:Fallback xmlns="">
      <p:transition spd="slow" advTm="333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FDEF67-8AA2-4355-BB8F-4F3E1D148487}"/>
              </a:ext>
            </a:extLst>
          </p:cNvPr>
          <p:cNvPicPr>
            <a:picLocks noChangeAspect="1"/>
          </p:cNvPicPr>
          <p:nvPr/>
        </p:nvPicPr>
        <p:blipFill>
          <a:blip r:embed="rId2"/>
          <a:stretch>
            <a:fillRect/>
          </a:stretch>
        </p:blipFill>
        <p:spPr>
          <a:xfrm>
            <a:off x="-66675" y="0"/>
            <a:ext cx="12382500" cy="6934200"/>
          </a:xfrm>
          <a:prstGeom prst="rect">
            <a:avLst/>
          </a:prstGeom>
        </p:spPr>
      </p:pic>
      <p:sp>
        <p:nvSpPr>
          <p:cNvPr id="4" name="TextBox 3">
            <a:extLst>
              <a:ext uri="{FF2B5EF4-FFF2-40B4-BE49-F238E27FC236}">
                <a16:creationId xmlns:a16="http://schemas.microsoft.com/office/drawing/2014/main" id="{41FA736E-CAFE-4D8C-BA37-484F32866F95}"/>
              </a:ext>
            </a:extLst>
          </p:cNvPr>
          <p:cNvSpPr txBox="1"/>
          <p:nvPr/>
        </p:nvSpPr>
        <p:spPr>
          <a:xfrm>
            <a:off x="285585" y="1161955"/>
            <a:ext cx="11582364"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For  the Time series forecasting, I will be using  three models – ARIMA , XGBoost and LSTM</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ARIMA stands for Auto-Regressive Integrated Moving Averages. ARIMA is a forecasting algorithm based on the idea that the information in the past values of the time series can alone be used to predict the future values.</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XGBoost is short for Extreme Gradient Boosting and is an efficient implementation of the stochastic gradient boosting machine learning algorithm. XGBoost is developed on the framework of gradient boosting.</a:t>
            </a: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Long Short-Term Memory networks – usually just called “LSTMs” – are a special kind of RNN, capable of learning long-term dependencies.</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 models will be compiled on the training data and prediction will be made. The results will be evaluated, and I can compare which model performed best.</a:t>
            </a:r>
          </a:p>
          <a:p>
            <a:pPr marL="285750" indent="-285750">
              <a:buFont typeface="Wingdings" panose="05000000000000000000" pitchFamily="2" charset="2"/>
              <a:buChar char="Ø"/>
            </a:pPr>
            <a:endParaRPr lang="en-US" dirty="0">
              <a:solidFill>
                <a:schemeClr val="bg1"/>
              </a:solidFill>
              <a:latin typeface="Segoe UI" panose="020B0502040204020203" pitchFamily="34" charset="0"/>
              <a:cs typeface="Times New Roman" panose="02020603050405020304" pitchFamily="18" charset="0"/>
            </a:endParaRPr>
          </a:p>
          <a:p>
            <a:endParaRPr lang="en-US" dirty="0"/>
          </a:p>
        </p:txBody>
      </p:sp>
      <p:sp>
        <p:nvSpPr>
          <p:cNvPr id="8" name="TextBox 7">
            <a:extLst>
              <a:ext uri="{FF2B5EF4-FFF2-40B4-BE49-F238E27FC236}">
                <a16:creationId xmlns:a16="http://schemas.microsoft.com/office/drawing/2014/main" id="{334500A5-9908-4A30-A05C-F78FAE1A00F7}"/>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MODELING</a:t>
            </a:r>
          </a:p>
        </p:txBody>
      </p:sp>
    </p:spTree>
    <p:extLst>
      <p:ext uri="{BB962C8B-B14F-4D97-AF65-F5344CB8AC3E}">
        <p14:creationId xmlns:p14="http://schemas.microsoft.com/office/powerpoint/2010/main" val="2779360968"/>
      </p:ext>
    </p:extLst>
  </p:cSld>
  <p:clrMapOvr>
    <a:masterClrMapping/>
  </p:clrMapOvr>
  <mc:AlternateContent xmlns:mc="http://schemas.openxmlformats.org/markup-compatibility/2006" xmlns:p14="http://schemas.microsoft.com/office/powerpoint/2010/main">
    <mc:Choice Requires="p14">
      <p:transition spd="slow" p14:dur="2000" advTm="53357"/>
    </mc:Choice>
    <mc:Fallback xmlns="">
      <p:transition spd="slow" advTm="5335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8E006E-8DB2-4CD3-B8C1-D8BAD31E545B}"/>
              </a:ext>
            </a:extLst>
          </p:cNvPr>
          <p:cNvPicPr>
            <a:picLocks noChangeAspect="1"/>
          </p:cNvPicPr>
          <p:nvPr/>
        </p:nvPicPr>
        <p:blipFill>
          <a:blip r:embed="rId3"/>
          <a:stretch>
            <a:fillRect/>
          </a:stretch>
        </p:blipFill>
        <p:spPr>
          <a:xfrm>
            <a:off x="0" y="94386"/>
            <a:ext cx="12192000" cy="6669228"/>
          </a:xfrm>
          <a:prstGeom prst="rect">
            <a:avLst/>
          </a:prstGeom>
        </p:spPr>
      </p:pic>
      <p:pic>
        <p:nvPicPr>
          <p:cNvPr id="3" name="Picture 2">
            <a:extLst>
              <a:ext uri="{FF2B5EF4-FFF2-40B4-BE49-F238E27FC236}">
                <a16:creationId xmlns:a16="http://schemas.microsoft.com/office/drawing/2014/main" id="{817929E2-4A2D-4143-9271-AE93C32CA44B}"/>
              </a:ext>
            </a:extLst>
          </p:cNvPr>
          <p:cNvPicPr>
            <a:picLocks noChangeAspect="1"/>
          </p:cNvPicPr>
          <p:nvPr/>
        </p:nvPicPr>
        <p:blipFill>
          <a:blip r:embed="rId4"/>
          <a:stretch>
            <a:fillRect/>
          </a:stretch>
        </p:blipFill>
        <p:spPr>
          <a:xfrm>
            <a:off x="-390418" y="0"/>
            <a:ext cx="12772261" cy="6986427"/>
          </a:xfrm>
          <a:prstGeom prst="rect">
            <a:avLst/>
          </a:prstGeom>
        </p:spPr>
      </p:pic>
      <p:sp>
        <p:nvSpPr>
          <p:cNvPr id="9" name="TextBox 8">
            <a:extLst>
              <a:ext uri="{FF2B5EF4-FFF2-40B4-BE49-F238E27FC236}">
                <a16:creationId xmlns:a16="http://schemas.microsoft.com/office/drawing/2014/main" id="{8AEF00D5-AA8F-432D-BD1D-25375FAC37F6}"/>
              </a:ext>
            </a:extLst>
          </p:cNvPr>
          <p:cNvSpPr txBox="1"/>
          <p:nvPr/>
        </p:nvSpPr>
        <p:spPr>
          <a:xfrm>
            <a:off x="280484" y="1263463"/>
            <a:ext cx="11069506" cy="5047536"/>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ARIMA is a forecasting algorithm based on the idea that the information in the past values of the time series can alone be used to predict the future values.</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ARIMA Models are specified by three order parameters: (p, d, q).</a:t>
            </a:r>
          </a:p>
          <a:p>
            <a:pPr marL="742950" lvl="1" indent="-285750">
              <a:buFont typeface="Wingdings" panose="05000000000000000000" pitchFamily="2" charset="2"/>
              <a:buChar char="§"/>
            </a:pPr>
            <a:r>
              <a:rPr lang="en-US" b="0" i="0" dirty="0">
                <a:solidFill>
                  <a:schemeClr val="bg1"/>
                </a:solidFill>
                <a:effectLst/>
                <a:latin typeface="Times New Roman" panose="02020603050405020304" pitchFamily="18" charset="0"/>
                <a:cs typeface="Times New Roman" panose="02020603050405020304" pitchFamily="18" charset="0"/>
              </a:rPr>
              <a:t>p is the order of the AR term</a:t>
            </a:r>
          </a:p>
          <a:p>
            <a:pPr marL="742950" lvl="1" indent="-285750">
              <a:buFont typeface="Wingdings" panose="05000000000000000000" pitchFamily="2" charset="2"/>
              <a:buChar char="§"/>
            </a:pPr>
            <a:r>
              <a:rPr lang="en-US" b="0" i="0" dirty="0">
                <a:solidFill>
                  <a:schemeClr val="bg1"/>
                </a:solidFill>
                <a:effectLst/>
                <a:latin typeface="Times New Roman" panose="02020603050405020304" pitchFamily="18" charset="0"/>
                <a:cs typeface="Times New Roman" panose="02020603050405020304" pitchFamily="18" charset="0"/>
              </a:rPr>
              <a:t>q is the order of the MA term</a:t>
            </a:r>
          </a:p>
          <a:p>
            <a:pPr marL="742950" lvl="1" indent="-285750">
              <a:buFont typeface="Wingdings" panose="05000000000000000000" pitchFamily="2" charset="2"/>
              <a:buChar char="§"/>
            </a:pPr>
            <a:r>
              <a:rPr lang="en-US" b="0" i="0" dirty="0">
                <a:solidFill>
                  <a:schemeClr val="bg1"/>
                </a:solidFill>
                <a:effectLst/>
                <a:latin typeface="Times New Roman" panose="02020603050405020304" pitchFamily="18" charset="0"/>
                <a:cs typeface="Times New Roman" panose="02020603050405020304" pitchFamily="18" charset="0"/>
              </a:rPr>
              <a:t>d is the number of differencing required to make the time series stationary</a:t>
            </a:r>
          </a:p>
          <a:p>
            <a:pPr algn="l"/>
            <a:endParaRPr lang="en-US" sz="1600" b="0" i="0" dirty="0">
              <a:solidFill>
                <a:schemeClr val="bg1"/>
              </a:solidFill>
              <a:effectLst/>
              <a:latin typeface="-apple-system"/>
            </a:endParaRPr>
          </a:p>
          <a:p>
            <a:pPr marL="285750" indent="-285750" algn="l">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p is the order of the Auto Regressive (AR) term. It refers to the number of lags of Y to be used as predictors.</a:t>
            </a:r>
          </a:p>
          <a:p>
            <a:pPr marL="285750" indent="-285750" algn="l">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The value of d, is the minimum number of differencing needed to make the series stationary. If the time series is already stationary, then d = 0.</a:t>
            </a:r>
          </a:p>
          <a:p>
            <a:pPr marL="285750" indent="-285750" algn="l">
              <a:buFont typeface="Wingdings" panose="05000000000000000000" pitchFamily="2" charset="2"/>
              <a:buChar char="Ø"/>
            </a:pPr>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q is the order of the Moving Average (MA) term. It refers to the number of lagged forecast errors that should go into the ARIMA Model.</a:t>
            </a:r>
          </a:p>
          <a:p>
            <a:pPr marL="285750" indent="-285750" algn="l">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b="0" i="0" dirty="0">
                <a:solidFill>
                  <a:schemeClr val="bg1"/>
                </a:solidFill>
                <a:effectLst/>
                <a:latin typeface="Times New Roman" panose="02020603050405020304" pitchFamily="18" charset="0"/>
                <a:cs typeface="Times New Roman" panose="02020603050405020304" pitchFamily="18" charset="0"/>
              </a:rPr>
              <a:t>Using Rolling Statistics and Augmented Dickey-Fuller Test, it was established that the Time Series is stationary.</a:t>
            </a:r>
          </a:p>
          <a:p>
            <a:pPr marL="285750" indent="-285750">
              <a:buFont typeface="Wingdings" panose="05000000000000000000" pitchFamily="2" charset="2"/>
              <a:buChar char="Ø"/>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61CFDE3-3C79-45C1-A9A6-AA155DBCCCBE}"/>
              </a:ext>
            </a:extLst>
          </p:cNvPr>
          <p:cNvSpPr txBox="1"/>
          <p:nvPr/>
        </p:nvSpPr>
        <p:spPr>
          <a:xfrm>
            <a:off x="131860" y="85337"/>
            <a:ext cx="11928280" cy="707886"/>
          </a:xfrm>
          <a:prstGeom prst="rect">
            <a:avLst/>
          </a:prstGeom>
          <a:noFill/>
        </p:spPr>
        <p:txBody>
          <a:bodyPr wrap="square" rtlCol="0">
            <a:spAutoFit/>
          </a:bodyPr>
          <a:lstStyle/>
          <a:p>
            <a:pPr algn="ctr"/>
            <a:r>
              <a:rPr lang="en-US" sz="4000" dirty="0">
                <a:solidFill>
                  <a:schemeClr val="bg1"/>
                </a:solidFill>
              </a:rPr>
              <a:t>ARIMA MODEL1</a:t>
            </a:r>
          </a:p>
        </p:txBody>
      </p:sp>
    </p:spTree>
    <p:extLst>
      <p:ext uri="{BB962C8B-B14F-4D97-AF65-F5344CB8AC3E}">
        <p14:creationId xmlns:p14="http://schemas.microsoft.com/office/powerpoint/2010/main" val="1684315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7336"/>
    </mc:Choice>
    <mc:Fallback xmlns="">
      <p:transition spd="slow" advTm="773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16D4A-A240-486A-AEDA-EBC2476393F6}"/>
              </a:ext>
            </a:extLst>
          </p:cNvPr>
          <p:cNvPicPr>
            <a:picLocks noChangeAspect="1"/>
          </p:cNvPicPr>
          <p:nvPr/>
        </p:nvPicPr>
        <p:blipFill>
          <a:blip r:embed="rId2"/>
          <a:stretch>
            <a:fillRect/>
          </a:stretch>
        </p:blipFill>
        <p:spPr>
          <a:xfrm>
            <a:off x="-80011" y="0"/>
            <a:ext cx="12357503" cy="6969511"/>
          </a:xfrm>
          <a:prstGeom prst="rect">
            <a:avLst/>
          </a:prstGeom>
        </p:spPr>
      </p:pic>
      <p:sp>
        <p:nvSpPr>
          <p:cNvPr id="18" name="TextBox 17">
            <a:extLst>
              <a:ext uri="{FF2B5EF4-FFF2-40B4-BE49-F238E27FC236}">
                <a16:creationId xmlns:a16="http://schemas.microsoft.com/office/drawing/2014/main" id="{BDA2CE0B-C761-4912-8D83-C0E07FDE7BC6}"/>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ARIMA- TIME SERIES STATIONARY CHECK</a:t>
            </a:r>
          </a:p>
        </p:txBody>
      </p:sp>
      <p:pic>
        <p:nvPicPr>
          <p:cNvPr id="4" name="Picture 3">
            <a:extLst>
              <a:ext uri="{FF2B5EF4-FFF2-40B4-BE49-F238E27FC236}">
                <a16:creationId xmlns:a16="http://schemas.microsoft.com/office/drawing/2014/main" id="{9461E8DE-4E3E-43ED-8452-F1FE5D93BB6A}"/>
              </a:ext>
            </a:extLst>
          </p:cNvPr>
          <p:cNvPicPr>
            <a:picLocks noChangeAspect="1"/>
          </p:cNvPicPr>
          <p:nvPr/>
        </p:nvPicPr>
        <p:blipFill>
          <a:blip r:embed="rId3"/>
          <a:stretch>
            <a:fillRect/>
          </a:stretch>
        </p:blipFill>
        <p:spPr>
          <a:xfrm>
            <a:off x="6180887" y="1217828"/>
            <a:ext cx="5809401" cy="3075978"/>
          </a:xfrm>
          <a:prstGeom prst="rect">
            <a:avLst/>
          </a:prstGeom>
        </p:spPr>
      </p:pic>
      <p:pic>
        <p:nvPicPr>
          <p:cNvPr id="6" name="Picture 5">
            <a:extLst>
              <a:ext uri="{FF2B5EF4-FFF2-40B4-BE49-F238E27FC236}">
                <a16:creationId xmlns:a16="http://schemas.microsoft.com/office/drawing/2014/main" id="{6BE1B0CD-50EC-420B-A86C-17FA976CF8CB}"/>
              </a:ext>
            </a:extLst>
          </p:cNvPr>
          <p:cNvPicPr>
            <a:picLocks noChangeAspect="1"/>
          </p:cNvPicPr>
          <p:nvPr/>
        </p:nvPicPr>
        <p:blipFill>
          <a:blip r:embed="rId4"/>
          <a:stretch>
            <a:fillRect/>
          </a:stretch>
        </p:blipFill>
        <p:spPr>
          <a:xfrm>
            <a:off x="6198383" y="4664147"/>
            <a:ext cx="5791905" cy="1935344"/>
          </a:xfrm>
          <a:prstGeom prst="rect">
            <a:avLst/>
          </a:prstGeom>
        </p:spPr>
      </p:pic>
      <p:sp>
        <p:nvSpPr>
          <p:cNvPr id="20" name="TextBox 19">
            <a:extLst>
              <a:ext uri="{FF2B5EF4-FFF2-40B4-BE49-F238E27FC236}">
                <a16:creationId xmlns:a16="http://schemas.microsoft.com/office/drawing/2014/main" id="{23846251-3637-4A78-8163-0A6CF0FD9D35}"/>
              </a:ext>
            </a:extLst>
          </p:cNvPr>
          <p:cNvSpPr txBox="1"/>
          <p:nvPr/>
        </p:nvSpPr>
        <p:spPr>
          <a:xfrm>
            <a:off x="185489" y="4664468"/>
            <a:ext cx="5746123" cy="2031325"/>
          </a:xfrm>
          <a:prstGeom prst="rect">
            <a:avLst/>
          </a:prstGeom>
          <a:noFill/>
        </p:spPr>
        <p:txBody>
          <a:bodyPr wrap="square">
            <a:spAutoFit/>
          </a:bodyPr>
          <a:lstStyle/>
          <a:p>
            <a:r>
              <a:rPr lang="en-US" b="1" i="0" dirty="0">
                <a:solidFill>
                  <a:schemeClr val="bg1"/>
                </a:solidFill>
                <a:effectLst/>
                <a:latin typeface="-apple-system"/>
              </a:rPr>
              <a:t>Augmented Dickey-Fuller Test:</a:t>
            </a:r>
            <a:r>
              <a:rPr lang="en-US" b="0" i="0" dirty="0">
                <a:solidFill>
                  <a:schemeClr val="bg1"/>
                </a:solidFill>
                <a:effectLst/>
                <a:latin typeface="-apple-system"/>
              </a:rPr>
              <a:t> dickey-fuller test can be used to check if the data is stationary or not. The time series is considered stationary if the p-value is low (according to the null hypothesis) and the critical values at 1%, 5%, 10% confidence intervals are as close as possible to the ADF Statistic. </a:t>
            </a:r>
            <a:r>
              <a:rPr lang="en-US" dirty="0">
                <a:solidFill>
                  <a:schemeClr val="bg1"/>
                </a:solidFill>
                <a:latin typeface="-apple-system"/>
              </a:rPr>
              <a:t>p-value is 0.02377 which is less than 0.05 so we can say the time series is stationary.</a:t>
            </a:r>
            <a:endParaRPr lang="en-US" dirty="0">
              <a:solidFill>
                <a:schemeClr val="bg1"/>
              </a:solidFill>
            </a:endParaRPr>
          </a:p>
        </p:txBody>
      </p:sp>
      <p:sp>
        <p:nvSpPr>
          <p:cNvPr id="21" name="TextBox 20">
            <a:extLst>
              <a:ext uri="{FF2B5EF4-FFF2-40B4-BE49-F238E27FC236}">
                <a16:creationId xmlns:a16="http://schemas.microsoft.com/office/drawing/2014/main" id="{40FCA21A-78A6-4156-988E-516F0F5A7AC7}"/>
              </a:ext>
            </a:extLst>
          </p:cNvPr>
          <p:cNvSpPr txBox="1"/>
          <p:nvPr/>
        </p:nvSpPr>
        <p:spPr>
          <a:xfrm>
            <a:off x="264992" y="1458613"/>
            <a:ext cx="5746123" cy="1200329"/>
          </a:xfrm>
          <a:prstGeom prst="rect">
            <a:avLst/>
          </a:prstGeom>
          <a:noFill/>
        </p:spPr>
        <p:txBody>
          <a:bodyPr wrap="square">
            <a:spAutoFit/>
          </a:bodyPr>
          <a:lstStyle/>
          <a:p>
            <a:r>
              <a:rPr lang="en-US" b="1" i="0" dirty="0">
                <a:solidFill>
                  <a:schemeClr val="bg1"/>
                </a:solidFill>
                <a:effectLst/>
                <a:latin typeface="-apple-system"/>
              </a:rPr>
              <a:t>Rolling Statistics:</a:t>
            </a:r>
            <a:r>
              <a:rPr lang="en-US" b="0" i="0" dirty="0">
                <a:solidFill>
                  <a:schemeClr val="bg1"/>
                </a:solidFill>
                <a:effectLst/>
                <a:latin typeface="-apple-system"/>
              </a:rPr>
              <a:t> The time series is stationary if the rolling mean and rolling standard deviation remain constant with time (with the naked eye look to see if the lines are straight and parallel to the x-axis).</a:t>
            </a:r>
            <a:endParaRPr lang="en-US" dirty="0">
              <a:solidFill>
                <a:schemeClr val="bg1"/>
              </a:solidFill>
            </a:endParaRPr>
          </a:p>
        </p:txBody>
      </p:sp>
    </p:spTree>
    <p:extLst>
      <p:ext uri="{BB962C8B-B14F-4D97-AF65-F5344CB8AC3E}">
        <p14:creationId xmlns:p14="http://schemas.microsoft.com/office/powerpoint/2010/main" val="812278544"/>
      </p:ext>
    </p:extLst>
  </p:cSld>
  <p:clrMapOvr>
    <a:masterClrMapping/>
  </p:clrMapOvr>
  <mc:AlternateContent xmlns:mc="http://schemas.openxmlformats.org/markup-compatibility/2006" xmlns:p14="http://schemas.microsoft.com/office/powerpoint/2010/main">
    <mc:Choice Requires="p14">
      <p:transition spd="slow" p14:dur="2000" advTm="47264"/>
    </mc:Choice>
    <mc:Fallback xmlns="">
      <p:transition spd="slow" advTm="4726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16D4A-A240-486A-AEDA-EBC2476393F6}"/>
              </a:ext>
            </a:extLst>
          </p:cNvPr>
          <p:cNvPicPr>
            <a:picLocks noChangeAspect="1"/>
          </p:cNvPicPr>
          <p:nvPr/>
        </p:nvPicPr>
        <p:blipFill>
          <a:blip r:embed="rId2"/>
          <a:stretch>
            <a:fillRect/>
          </a:stretch>
        </p:blipFill>
        <p:spPr>
          <a:xfrm>
            <a:off x="-89210" y="-1"/>
            <a:ext cx="12281210" cy="6936059"/>
          </a:xfrm>
          <a:prstGeom prst="rect">
            <a:avLst/>
          </a:prstGeom>
        </p:spPr>
      </p:pic>
      <p:sp>
        <p:nvSpPr>
          <p:cNvPr id="18" name="TextBox 17">
            <a:extLst>
              <a:ext uri="{FF2B5EF4-FFF2-40B4-BE49-F238E27FC236}">
                <a16:creationId xmlns:a16="http://schemas.microsoft.com/office/drawing/2014/main" id="{BDA2CE0B-C761-4912-8D83-C0E07FDE7BC6}"/>
              </a:ext>
            </a:extLst>
          </p:cNvPr>
          <p:cNvSpPr txBox="1"/>
          <p:nvPr/>
        </p:nvSpPr>
        <p:spPr>
          <a:xfrm>
            <a:off x="46975" y="139922"/>
            <a:ext cx="11928280" cy="707886"/>
          </a:xfrm>
          <a:prstGeom prst="rect">
            <a:avLst/>
          </a:prstGeom>
          <a:noFill/>
        </p:spPr>
        <p:txBody>
          <a:bodyPr wrap="square" rtlCol="0">
            <a:spAutoFit/>
          </a:bodyPr>
          <a:lstStyle/>
          <a:p>
            <a:pPr algn="ctr"/>
            <a:r>
              <a:rPr lang="en-US" sz="4000" dirty="0">
                <a:solidFill>
                  <a:schemeClr val="bg1"/>
                </a:solidFill>
              </a:rPr>
              <a:t>ARIMA(2,1,0) MODEL 1 EVALUATION</a:t>
            </a:r>
          </a:p>
        </p:txBody>
      </p:sp>
      <p:pic>
        <p:nvPicPr>
          <p:cNvPr id="4" name="Picture 3">
            <a:extLst>
              <a:ext uri="{FF2B5EF4-FFF2-40B4-BE49-F238E27FC236}">
                <a16:creationId xmlns:a16="http://schemas.microsoft.com/office/drawing/2014/main" id="{B4300B19-4091-40B4-99DE-6D02361FB6A6}"/>
              </a:ext>
            </a:extLst>
          </p:cNvPr>
          <p:cNvPicPr>
            <a:picLocks noChangeAspect="1"/>
          </p:cNvPicPr>
          <p:nvPr/>
        </p:nvPicPr>
        <p:blipFill>
          <a:blip r:embed="rId3"/>
          <a:stretch>
            <a:fillRect/>
          </a:stretch>
        </p:blipFill>
        <p:spPr>
          <a:xfrm>
            <a:off x="46974" y="869316"/>
            <a:ext cx="5680225" cy="2559684"/>
          </a:xfrm>
          <a:prstGeom prst="rect">
            <a:avLst/>
          </a:prstGeom>
        </p:spPr>
      </p:pic>
      <p:pic>
        <p:nvPicPr>
          <p:cNvPr id="7" name="Picture 6">
            <a:extLst>
              <a:ext uri="{FF2B5EF4-FFF2-40B4-BE49-F238E27FC236}">
                <a16:creationId xmlns:a16="http://schemas.microsoft.com/office/drawing/2014/main" id="{49BABF49-42F3-47A0-A140-6B5700023399}"/>
              </a:ext>
            </a:extLst>
          </p:cNvPr>
          <p:cNvPicPr>
            <a:picLocks noChangeAspect="1"/>
          </p:cNvPicPr>
          <p:nvPr/>
        </p:nvPicPr>
        <p:blipFill>
          <a:blip r:embed="rId4"/>
          <a:stretch>
            <a:fillRect/>
          </a:stretch>
        </p:blipFill>
        <p:spPr>
          <a:xfrm>
            <a:off x="46975" y="3451410"/>
            <a:ext cx="5680225" cy="3162750"/>
          </a:xfrm>
          <a:prstGeom prst="rect">
            <a:avLst/>
          </a:prstGeom>
        </p:spPr>
      </p:pic>
      <p:sp>
        <p:nvSpPr>
          <p:cNvPr id="8" name="TextBox 7">
            <a:extLst>
              <a:ext uri="{FF2B5EF4-FFF2-40B4-BE49-F238E27FC236}">
                <a16:creationId xmlns:a16="http://schemas.microsoft.com/office/drawing/2014/main" id="{7B1BCD24-C567-451F-B7C7-F672D6DC8F48}"/>
              </a:ext>
            </a:extLst>
          </p:cNvPr>
          <p:cNvSpPr txBox="1"/>
          <p:nvPr/>
        </p:nvSpPr>
        <p:spPr>
          <a:xfrm>
            <a:off x="7150813" y="6314757"/>
            <a:ext cx="5041187" cy="400110"/>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RMSE Observed is </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0.31726272744507383</a:t>
            </a:r>
            <a:r>
              <a:rPr lang="en-US" sz="2000" dirty="0">
                <a:solidFill>
                  <a:schemeClr val="bg1"/>
                </a:solidFill>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52063F00-1972-459F-8634-46ACC10D9F00}"/>
              </a:ext>
            </a:extLst>
          </p:cNvPr>
          <p:cNvSpPr txBox="1"/>
          <p:nvPr/>
        </p:nvSpPr>
        <p:spPr>
          <a:xfrm>
            <a:off x="5727199" y="1056640"/>
            <a:ext cx="6226128" cy="3139321"/>
          </a:xfrm>
          <a:prstGeom prst="rect">
            <a:avLst/>
          </a:prstGeom>
          <a:noFill/>
        </p:spPr>
        <p:txBody>
          <a:bodyPr wrap="none" rtlCol="0">
            <a:spAutoFit/>
          </a:bodyPr>
          <a:lstStyle/>
          <a:p>
            <a:r>
              <a:rPr lang="en-US" dirty="0">
                <a:solidFill>
                  <a:schemeClr val="bg1"/>
                </a:solidFill>
              </a:rPr>
              <a:t>Since we confirmed that the time series is stationary, we will use</a:t>
            </a:r>
          </a:p>
          <a:p>
            <a:r>
              <a:rPr lang="en-US" dirty="0">
                <a:solidFill>
                  <a:schemeClr val="bg1"/>
                </a:solidFill>
              </a:rPr>
              <a:t>the value of d as 0</a:t>
            </a:r>
          </a:p>
          <a:p>
            <a:endParaRPr lang="en-US" dirty="0">
              <a:solidFill>
                <a:schemeClr val="bg1"/>
              </a:solidFill>
            </a:endParaRPr>
          </a:p>
          <a:p>
            <a:r>
              <a:rPr lang="en-US" dirty="0">
                <a:solidFill>
                  <a:schemeClr val="bg1"/>
                </a:solidFill>
              </a:rPr>
              <a:t>Using the PACF plot we saw significant lags at 1 , 2, 4, 5.</a:t>
            </a:r>
          </a:p>
          <a:p>
            <a:endParaRPr lang="en-US" dirty="0">
              <a:solidFill>
                <a:schemeClr val="bg1"/>
              </a:solidFill>
            </a:endParaRPr>
          </a:p>
          <a:p>
            <a:r>
              <a:rPr lang="en-US" dirty="0">
                <a:solidFill>
                  <a:schemeClr val="bg1"/>
                </a:solidFill>
              </a:rPr>
              <a:t>I will use ARIMA(2,1,0) and ARIMA(5,1,0) as our models for Time </a:t>
            </a:r>
          </a:p>
          <a:p>
            <a:r>
              <a:rPr lang="en-US" dirty="0">
                <a:solidFill>
                  <a:schemeClr val="bg1"/>
                </a:solidFill>
              </a:rPr>
              <a:t>Series Prediction.</a:t>
            </a:r>
          </a:p>
          <a:p>
            <a:endParaRPr lang="en-US" dirty="0">
              <a:solidFill>
                <a:schemeClr val="bg1"/>
              </a:solidFill>
            </a:endParaRPr>
          </a:p>
          <a:p>
            <a:r>
              <a:rPr lang="en-US" dirty="0">
                <a:solidFill>
                  <a:schemeClr val="bg1"/>
                </a:solidFill>
              </a:rPr>
              <a:t>The Actual vs Predicted value shows a RMSE of 0.317262</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555780213"/>
      </p:ext>
    </p:extLst>
  </p:cSld>
  <p:clrMapOvr>
    <a:masterClrMapping/>
  </p:clrMapOvr>
  <mc:AlternateContent xmlns:mc="http://schemas.openxmlformats.org/markup-compatibility/2006" xmlns:p14="http://schemas.microsoft.com/office/powerpoint/2010/main">
    <mc:Choice Requires="p14">
      <p:transition spd="slow" p14:dur="2000" advTm="47264"/>
    </mc:Choice>
    <mc:Fallback xmlns="">
      <p:transition spd="slow" advTm="47264"/>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9478</TotalTime>
  <Words>1569</Words>
  <Application>Microsoft Office PowerPoint</Application>
  <PresentationFormat>Widescreen</PresentationFormat>
  <Paragraphs>116</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-apple-system</vt:lpstr>
      <vt:lpstr>Arial</vt:lpstr>
      <vt:lpstr>Calibri</vt:lpstr>
      <vt:lpstr>Calibri Light</vt:lpstr>
      <vt:lpstr>Segoe UI</vt:lpstr>
      <vt:lpstr>Times New Roman</vt:lpstr>
      <vt:lpstr>Tw Cen MT</vt:lpstr>
      <vt:lpstr>var(--jp-code-font-family)</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Abhishek Gupta U</cp:lastModifiedBy>
  <cp:revision>991</cp:revision>
  <dcterms:created xsi:type="dcterms:W3CDTF">2017-01-05T13:17:27Z</dcterms:created>
  <dcterms:modified xsi:type="dcterms:W3CDTF">2022-12-08T18:02:56Z</dcterms:modified>
</cp:coreProperties>
</file>